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0" r:id="rId6"/>
    <p:sldId id="274" r:id="rId7"/>
    <p:sldId id="266" r:id="rId8"/>
    <p:sldId id="262" r:id="rId9"/>
    <p:sldId id="285" r:id="rId10"/>
    <p:sldId id="270" r:id="rId11"/>
    <p:sldId id="269" r:id="rId12"/>
    <p:sldId id="276" r:id="rId13"/>
    <p:sldId id="273" r:id="rId14"/>
    <p:sldId id="265" r:id="rId15"/>
  </p:sldIdLst>
  <p:sldSz cx="18288000" cy="10287000"/>
  <p:notesSz cx="6858000" cy="9144000"/>
  <p:embeddedFontLst>
    <p:embeddedFont>
      <p:font typeface="Bahnschrift" panose="020B0502040204020203" pitchFamily="34" charset="0"/>
      <p:regular r:id="rId16"/>
      <p:bold r:id="rId17"/>
    </p:embeddedFont>
    <p:embeddedFont>
      <p:font typeface="Bahnschrift Light Condensed" panose="020B0502040204020203" pitchFamily="34" charset="0"/>
      <p:regular r:id="rId18"/>
    </p:embeddedFont>
    <p:embeddedFont>
      <p:font typeface="Bahnschrift Light SemiCondensed" panose="020B0502040204020203" pitchFamily="34" charset="0"/>
      <p:regular r:id="rId19"/>
    </p:embeddedFont>
    <p:embeddedFont>
      <p:font typeface="Bookman Old Style" panose="02050604050505020204" pitchFamily="18" charset="0"/>
      <p:regular r:id="rId20"/>
      <p:bold r:id="rId21"/>
      <p:italic r:id="rId22"/>
      <p:boldItalic r:id="rId23"/>
    </p:embeddedFont>
    <p:embeddedFont>
      <p:font typeface="Kollektif" panose="020B0604020202020204" charset="0"/>
      <p:regular r:id="rId24"/>
    </p:embeddedFont>
    <p:embeddedFont>
      <p:font typeface="Stencil" panose="040409050D0802020404" pitchFamily="82" charset="0"/>
      <p:regular r:id="rId25"/>
    </p:embeddedFont>
    <p:embeddedFont>
      <p:font typeface="Yeseva One"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4" d="100"/>
          <a:sy n="54" d="100"/>
        </p:scale>
        <p:origin x="34" y="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54.svg"/></Relationships>
</file>

<file path=ppt/slides/_rels/slide1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61.png"/><Relationship Id="rId5" Type="http://schemas.openxmlformats.org/officeDocument/2006/relationships/image" Target="../media/image33.png"/><Relationship Id="rId10" Type="http://schemas.openxmlformats.org/officeDocument/2006/relationships/image" Target="../media/image60.svg"/><Relationship Id="rId4" Type="http://schemas.openxmlformats.org/officeDocument/2006/relationships/image" Target="../media/image28.sv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7.png"/><Relationship Id="rId7" Type="http://schemas.openxmlformats.org/officeDocument/2006/relationships/image" Target="../media/image6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7.png"/><Relationship Id="rId7" Type="http://schemas.openxmlformats.org/officeDocument/2006/relationships/image" Target="../media/image6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8.sv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73.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7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0.png"/><Relationship Id="rId5" Type="http://schemas.openxmlformats.org/officeDocument/2006/relationships/image" Target="../media/image22.png"/><Relationship Id="rId10" Type="http://schemas.openxmlformats.org/officeDocument/2006/relationships/image" Target="../media/image71.svg"/><Relationship Id="rId4" Type="http://schemas.openxmlformats.org/officeDocument/2006/relationships/image" Target="../media/image21.sv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8.sv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28.sv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7.png"/><Relationship Id="rId7"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28.sv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4.svg"/><Relationship Id="rId4" Type="http://schemas.openxmlformats.org/officeDocument/2006/relationships/image" Target="../media/image50.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IN" dirty="0"/>
          </a:p>
        </p:txBody>
      </p:sp>
      <p:sp>
        <p:nvSpPr>
          <p:cNvPr id="3" name="Freeform 3"/>
          <p:cNvSpPr/>
          <p:nvPr/>
        </p:nvSpPr>
        <p:spPr>
          <a:xfrm>
            <a:off x="-1230184" y="4845467"/>
            <a:ext cx="7351517" cy="6161908"/>
          </a:xfrm>
          <a:custGeom>
            <a:avLst/>
            <a:gdLst/>
            <a:ahLst/>
            <a:cxnLst/>
            <a:rect l="l" t="t" r="r" b="b"/>
            <a:pathLst>
              <a:path w="7351517" h="6161908">
                <a:moveTo>
                  <a:pt x="0" y="0"/>
                </a:moveTo>
                <a:lnTo>
                  <a:pt x="7351517" y="0"/>
                </a:lnTo>
                <a:lnTo>
                  <a:pt x="7351517" y="6161908"/>
                </a:lnTo>
                <a:lnTo>
                  <a:pt x="0" y="61619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57904" flipH="1">
            <a:off x="13907800" y="625481"/>
            <a:ext cx="4971166" cy="4350613"/>
          </a:xfrm>
          <a:custGeom>
            <a:avLst/>
            <a:gdLst/>
            <a:ahLst/>
            <a:cxnLst/>
            <a:rect l="l" t="t" r="r" b="b"/>
            <a:pathLst>
              <a:path w="4971166" h="4350613">
                <a:moveTo>
                  <a:pt x="4971166" y="0"/>
                </a:moveTo>
                <a:lnTo>
                  <a:pt x="0" y="0"/>
                </a:lnTo>
                <a:lnTo>
                  <a:pt x="0" y="4350614"/>
                </a:lnTo>
                <a:lnTo>
                  <a:pt x="4971166" y="4350614"/>
                </a:lnTo>
                <a:lnTo>
                  <a:pt x="4971166"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0800000" flipV="1">
            <a:off x="13147387" y="9258300"/>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12115800"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5400000">
            <a:off x="11084213"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flipV="1">
            <a:off x="-4724400" y="-4076700"/>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5834140" y="256446"/>
            <a:ext cx="574387" cy="574387"/>
          </a:xfrm>
          <a:custGeom>
            <a:avLst/>
            <a:gdLst/>
            <a:ahLst/>
            <a:cxnLst/>
            <a:rect l="l" t="t" r="r" b="b"/>
            <a:pathLst>
              <a:path w="574387" h="574387">
                <a:moveTo>
                  <a:pt x="0" y="0"/>
                </a:moveTo>
                <a:lnTo>
                  <a:pt x="574386" y="0"/>
                </a:lnTo>
                <a:lnTo>
                  <a:pt x="574386"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5400000">
            <a:off x="6865726" y="256446"/>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1981200" y="3619500"/>
            <a:ext cx="12536606" cy="2746906"/>
          </a:xfrm>
          <a:prstGeom prst="rect">
            <a:avLst/>
          </a:prstGeom>
        </p:spPr>
        <p:txBody>
          <a:bodyPr wrap="square" lIns="0" tIns="0" rIns="0" bIns="0" rtlCol="0" anchor="t">
            <a:spAutoFit/>
          </a:bodyPr>
          <a:lstStyle/>
          <a:p>
            <a:pPr algn="ctr">
              <a:lnSpc>
                <a:spcPts val="6824"/>
              </a:lnSpc>
              <a:spcBef>
                <a:spcPct val="0"/>
              </a:spcBef>
            </a:pPr>
            <a:r>
              <a:rPr lang="en-US" sz="9600" b="1" dirty="0">
                <a:solidFill>
                  <a:schemeClr val="bg1"/>
                </a:solidFill>
                <a:latin typeface="Bookman Old Style" panose="02050604050505020204" pitchFamily="18" charset="0"/>
                <a:ea typeface="Kollektif"/>
                <a:cs typeface="Kollektif"/>
                <a:sym typeface="Kollektif"/>
              </a:rPr>
              <a:t>MAVEN MOVIES</a:t>
            </a:r>
          </a:p>
          <a:p>
            <a:pPr algn="ctr">
              <a:lnSpc>
                <a:spcPts val="6824"/>
              </a:lnSpc>
              <a:spcBef>
                <a:spcPct val="0"/>
              </a:spcBef>
            </a:pPr>
            <a:endParaRPr lang="en-US" sz="9600" b="1" dirty="0">
              <a:solidFill>
                <a:schemeClr val="bg1"/>
              </a:solidFill>
              <a:latin typeface="Bookman Old Style" panose="02050604050505020204" pitchFamily="18" charset="0"/>
              <a:ea typeface="Kollektif"/>
              <a:cs typeface="Kollektif"/>
              <a:sym typeface="Kollektif"/>
            </a:endParaRPr>
          </a:p>
          <a:p>
            <a:pPr algn="ctr">
              <a:lnSpc>
                <a:spcPts val="6824"/>
              </a:lnSpc>
              <a:spcBef>
                <a:spcPct val="0"/>
              </a:spcBef>
            </a:pPr>
            <a:r>
              <a:rPr lang="en-US" sz="9600" b="1" dirty="0">
                <a:solidFill>
                  <a:schemeClr val="bg1"/>
                </a:solidFill>
                <a:latin typeface="Bookman Old Style" panose="02050604050505020204" pitchFamily="18" charset="0"/>
                <a:ea typeface="Kollektif"/>
                <a:cs typeface="Kollektif"/>
                <a:sym typeface="Kollektif"/>
              </a:rPr>
              <a:t> ANALYSIS</a:t>
            </a:r>
          </a:p>
        </p:txBody>
      </p:sp>
      <p:sp>
        <p:nvSpPr>
          <p:cNvPr id="14" name="TextBox 13">
            <a:extLst>
              <a:ext uri="{FF2B5EF4-FFF2-40B4-BE49-F238E27FC236}">
                <a16:creationId xmlns:a16="http://schemas.microsoft.com/office/drawing/2014/main" id="{ACB68C0C-BC75-332C-809A-077FB3AE8E1F}"/>
              </a:ext>
            </a:extLst>
          </p:cNvPr>
          <p:cNvSpPr txBox="1"/>
          <p:nvPr/>
        </p:nvSpPr>
        <p:spPr>
          <a:xfrm>
            <a:off x="-1981200" y="114300"/>
            <a:ext cx="9448800" cy="461665"/>
          </a:xfrm>
          <a:prstGeom prst="rect">
            <a:avLst/>
          </a:prstGeom>
          <a:noFill/>
        </p:spPr>
        <p:txBody>
          <a:bodyPr wrap="square" rtlCol="0">
            <a:spAutoFit/>
          </a:bodyPr>
          <a:lstStyle/>
          <a:p>
            <a:pPr algn="ctr"/>
            <a:r>
              <a:rPr lang="en-IN" sz="2400" b="1" dirty="0">
                <a:solidFill>
                  <a:schemeClr val="bg1"/>
                </a:solidFill>
                <a:latin typeface="Bookman Old Style" panose="02050604050505020204" pitchFamily="18" charset="0"/>
              </a:rPr>
              <a:t>Course project – Maven Analytics</a:t>
            </a:r>
          </a:p>
        </p:txBody>
      </p:sp>
      <p:pic>
        <p:nvPicPr>
          <p:cNvPr id="12" name="Picture 11">
            <a:extLst>
              <a:ext uri="{FF2B5EF4-FFF2-40B4-BE49-F238E27FC236}">
                <a16:creationId xmlns:a16="http://schemas.microsoft.com/office/drawing/2014/main" id="{5B24B4A9-7E1C-C482-F337-5EBDB9FE6718}"/>
              </a:ext>
            </a:extLst>
          </p:cNvPr>
          <p:cNvPicPr>
            <a:picLocks noChangeAspect="1"/>
          </p:cNvPicPr>
          <p:nvPr/>
        </p:nvPicPr>
        <p:blipFill>
          <a:blip r:embed="rId11"/>
          <a:stretch>
            <a:fillRect/>
          </a:stretch>
        </p:blipFill>
        <p:spPr>
          <a:xfrm>
            <a:off x="304800" y="952500"/>
            <a:ext cx="1066800" cy="1038478"/>
          </a:xfrm>
          <a:prstGeom prst="rect">
            <a:avLst/>
          </a:prstGeom>
        </p:spPr>
      </p:pic>
      <p:sp>
        <p:nvSpPr>
          <p:cNvPr id="4" name="TextBox 3">
            <a:extLst>
              <a:ext uri="{FF2B5EF4-FFF2-40B4-BE49-F238E27FC236}">
                <a16:creationId xmlns:a16="http://schemas.microsoft.com/office/drawing/2014/main" id="{8ACEBCF0-43B2-CC7F-3FF0-EAFE615513F6}"/>
              </a:ext>
            </a:extLst>
          </p:cNvPr>
          <p:cNvSpPr txBox="1"/>
          <p:nvPr/>
        </p:nvSpPr>
        <p:spPr>
          <a:xfrm>
            <a:off x="14173200" y="8572500"/>
            <a:ext cx="5105400" cy="584775"/>
          </a:xfrm>
          <a:prstGeom prst="rect">
            <a:avLst/>
          </a:prstGeom>
          <a:noFill/>
        </p:spPr>
        <p:txBody>
          <a:bodyPr wrap="square" rtlCol="0">
            <a:spAutoFit/>
          </a:bodyPr>
          <a:lstStyle/>
          <a:p>
            <a:pPr algn="ctr"/>
            <a:r>
              <a:rPr lang="en-IN" sz="3200" dirty="0">
                <a:solidFill>
                  <a:schemeClr val="bg1"/>
                </a:solidFill>
                <a:latin typeface="Aptos" panose="020B0004020202020204" pitchFamily="34" charset="0"/>
              </a:rPr>
              <a:t>By = </a:t>
            </a:r>
            <a:r>
              <a:rPr lang="en-IN" sz="3200" dirty="0" err="1">
                <a:solidFill>
                  <a:schemeClr val="bg1"/>
                </a:solidFill>
                <a:latin typeface="Aptos" panose="020B0004020202020204" pitchFamily="34" charset="0"/>
              </a:rPr>
              <a:t>priyanshi</a:t>
            </a:r>
            <a:endParaRPr lang="en-IN" sz="3200" dirty="0">
              <a:solidFill>
                <a:schemeClr val="bg1"/>
              </a:solidFill>
              <a:latin typeface="Aptos" panose="020B00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Freeform 3"/>
          <p:cNvSpPr/>
          <p:nvPr/>
        </p:nvSpPr>
        <p:spPr>
          <a:xfrm rot="3973026">
            <a:off x="15938822" y="6726456"/>
            <a:ext cx="2813689" cy="3861793"/>
          </a:xfrm>
          <a:custGeom>
            <a:avLst/>
            <a:gdLst/>
            <a:ahLst/>
            <a:cxnLst/>
            <a:rect l="l" t="t" r="r" b="b"/>
            <a:pathLst>
              <a:path w="3683451" h="5139345">
                <a:moveTo>
                  <a:pt x="0" y="0"/>
                </a:moveTo>
                <a:lnTo>
                  <a:pt x="3683451" y="0"/>
                </a:lnTo>
                <a:lnTo>
                  <a:pt x="3683451" y="5139345"/>
                </a:lnTo>
                <a:lnTo>
                  <a:pt x="0" y="51393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5675879" y="9447779"/>
            <a:ext cx="21023623" cy="9976665"/>
          </a:xfrm>
          <a:custGeom>
            <a:avLst/>
            <a:gdLst/>
            <a:ahLst/>
            <a:cxnLst/>
            <a:rect l="l" t="t" r="r" b="b"/>
            <a:pathLst>
              <a:path w="21023623" h="9976665">
                <a:moveTo>
                  <a:pt x="21023623" y="9976665"/>
                </a:moveTo>
                <a:lnTo>
                  <a:pt x="0" y="9976665"/>
                </a:lnTo>
                <a:lnTo>
                  <a:pt x="0" y="0"/>
                </a:lnTo>
                <a:lnTo>
                  <a:pt x="21023623" y="0"/>
                </a:lnTo>
                <a:lnTo>
                  <a:pt x="21023623" y="997666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2700000" flipH="1">
            <a:off x="870248" y="924635"/>
            <a:ext cx="3387772" cy="4726799"/>
          </a:xfrm>
          <a:custGeom>
            <a:avLst/>
            <a:gdLst/>
            <a:ahLst/>
            <a:cxnLst/>
            <a:rect l="l" t="t" r="r" b="b"/>
            <a:pathLst>
              <a:path w="3387772" h="4726799">
                <a:moveTo>
                  <a:pt x="3387772" y="0"/>
                </a:moveTo>
                <a:lnTo>
                  <a:pt x="0" y="0"/>
                </a:lnTo>
                <a:lnTo>
                  <a:pt x="0" y="4726799"/>
                </a:lnTo>
                <a:lnTo>
                  <a:pt x="3387772" y="4726799"/>
                </a:lnTo>
                <a:lnTo>
                  <a:pt x="3387772"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2" name="Picture 11">
            <a:extLst>
              <a:ext uri="{FF2B5EF4-FFF2-40B4-BE49-F238E27FC236}">
                <a16:creationId xmlns:a16="http://schemas.microsoft.com/office/drawing/2014/main" id="{DDCE49CF-C8EB-B5BE-C810-331983A45835}"/>
              </a:ext>
            </a:extLst>
          </p:cNvPr>
          <p:cNvPicPr>
            <a:picLocks noChangeAspect="1"/>
          </p:cNvPicPr>
          <p:nvPr/>
        </p:nvPicPr>
        <p:blipFill>
          <a:blip r:embed="rId7">
            <a:extLst>
              <a:ext uri="{28A0092B-C50C-407E-A947-70E740481C1C}">
                <a14:useLocalDpi xmlns:a14="http://schemas.microsoft.com/office/drawing/2010/main" val="0"/>
              </a:ext>
            </a:extLst>
          </a:blip>
          <a:srcRect t="20368" r="3451" b="8176"/>
          <a:stretch/>
        </p:blipFill>
        <p:spPr>
          <a:xfrm>
            <a:off x="1447800" y="6057900"/>
            <a:ext cx="5715000" cy="2835002"/>
          </a:xfrm>
          <a:prstGeom prst="rect">
            <a:avLst/>
          </a:prstGeom>
          <a:ln>
            <a:solidFill>
              <a:schemeClr val="tx1"/>
            </a:solidFill>
          </a:ln>
        </p:spPr>
      </p:pic>
      <p:sp>
        <p:nvSpPr>
          <p:cNvPr id="13" name="TextBox 6">
            <a:extLst>
              <a:ext uri="{FF2B5EF4-FFF2-40B4-BE49-F238E27FC236}">
                <a16:creationId xmlns:a16="http://schemas.microsoft.com/office/drawing/2014/main" id="{27377788-063F-F35E-EB37-921329C262CA}"/>
              </a:ext>
            </a:extLst>
          </p:cNvPr>
          <p:cNvSpPr txBox="1"/>
          <p:nvPr/>
        </p:nvSpPr>
        <p:spPr>
          <a:xfrm>
            <a:off x="2209800" y="190500"/>
            <a:ext cx="15240000" cy="1045607"/>
          </a:xfrm>
          <a:prstGeom prst="rect">
            <a:avLst/>
          </a:prstGeom>
        </p:spPr>
        <p:txBody>
          <a:bodyPr wrap="square" lIns="0" tIns="0" rIns="0" bIns="0" rtlCol="0" anchor="t">
            <a:spAutoFit/>
          </a:bodyPr>
          <a:lstStyle/>
          <a:p>
            <a:pPr marL="0" lvl="0" indent="0" algn="l">
              <a:lnSpc>
                <a:spcPct val="150000"/>
              </a:lnSpc>
            </a:pPr>
            <a:r>
              <a:rPr lang="en-US" sz="2400" b="1" dirty="0">
                <a:solidFill>
                  <a:srgbClr val="174076"/>
                </a:solidFill>
                <a:latin typeface="Bahnschrift Light SemiCondensed" panose="020B0502040204020203" pitchFamily="34" charset="0"/>
                <a:ea typeface="Yeseva One"/>
                <a:cs typeface="Yeseva One"/>
                <a:sym typeface="Yeseva One"/>
              </a:rPr>
              <a:t>5. Please provide a list of advisor and investor name in one table ? Could you please note whether they are investor or advisor and for the investors, it would be good to include which company they work with ?</a:t>
            </a:r>
          </a:p>
        </p:txBody>
      </p:sp>
      <p:grpSp>
        <p:nvGrpSpPr>
          <p:cNvPr id="14" name="Group 3">
            <a:extLst>
              <a:ext uri="{FF2B5EF4-FFF2-40B4-BE49-F238E27FC236}">
                <a16:creationId xmlns:a16="http://schemas.microsoft.com/office/drawing/2014/main" id="{035CD4E2-704C-84D4-9D96-56081436C990}"/>
              </a:ext>
            </a:extLst>
          </p:cNvPr>
          <p:cNvGrpSpPr/>
          <p:nvPr/>
        </p:nvGrpSpPr>
        <p:grpSpPr>
          <a:xfrm>
            <a:off x="10134600" y="1866900"/>
            <a:ext cx="6629400" cy="5410200"/>
            <a:chOff x="0" y="0"/>
            <a:chExt cx="3142493" cy="1735266"/>
          </a:xfrm>
        </p:grpSpPr>
        <p:sp>
          <p:nvSpPr>
            <p:cNvPr id="15" name="Freeform 4">
              <a:extLst>
                <a:ext uri="{FF2B5EF4-FFF2-40B4-BE49-F238E27FC236}">
                  <a16:creationId xmlns:a16="http://schemas.microsoft.com/office/drawing/2014/main" id="{38F32878-E7C5-CA3E-62AA-19C61834A8A4}"/>
                </a:ext>
              </a:extLst>
            </p:cNvPr>
            <p:cNvSpPr/>
            <p:nvPr/>
          </p:nvSpPr>
          <p:spPr>
            <a:xfrm>
              <a:off x="0" y="0"/>
              <a:ext cx="3142493" cy="1735266"/>
            </a:xfrm>
            <a:custGeom>
              <a:avLst/>
              <a:gdLst/>
              <a:ahLst/>
              <a:cxnLst/>
              <a:rect l="l" t="t" r="r" b="b"/>
              <a:pathLst>
                <a:path w="3142493" h="1735266">
                  <a:moveTo>
                    <a:pt x="0" y="0"/>
                  </a:moveTo>
                  <a:lnTo>
                    <a:pt x="3142493" y="0"/>
                  </a:lnTo>
                  <a:lnTo>
                    <a:pt x="3142493" y="1735266"/>
                  </a:lnTo>
                  <a:lnTo>
                    <a:pt x="0" y="1735266"/>
                  </a:lnTo>
                  <a:close/>
                </a:path>
              </a:pathLst>
            </a:custGeom>
            <a:solidFill>
              <a:srgbClr val="C5E5DE"/>
            </a:solidFill>
          </p:spPr>
        </p:sp>
        <p:sp>
          <p:nvSpPr>
            <p:cNvPr id="16" name="TextBox 5">
              <a:extLst>
                <a:ext uri="{FF2B5EF4-FFF2-40B4-BE49-F238E27FC236}">
                  <a16:creationId xmlns:a16="http://schemas.microsoft.com/office/drawing/2014/main" id="{31C1CF66-196D-DB03-096A-47153D091C5B}"/>
                </a:ext>
              </a:extLst>
            </p:cNvPr>
            <p:cNvSpPr txBox="1"/>
            <p:nvPr/>
          </p:nvSpPr>
          <p:spPr>
            <a:xfrm>
              <a:off x="0" y="-66675"/>
              <a:ext cx="3142493" cy="1801941"/>
            </a:xfrm>
            <a:prstGeom prst="rect">
              <a:avLst/>
            </a:prstGeom>
          </p:spPr>
          <p:txBody>
            <a:bodyPr lIns="50800" tIns="50800" rIns="50800" bIns="50800" rtlCol="0" anchor="ctr"/>
            <a:lstStyle/>
            <a:p>
              <a:pPr algn="ctr">
                <a:lnSpc>
                  <a:spcPts val="3150"/>
                </a:lnSpc>
              </a:pPr>
              <a:endParaRPr/>
            </a:p>
          </p:txBody>
        </p:sp>
      </p:grpSp>
      <p:sp>
        <p:nvSpPr>
          <p:cNvPr id="17" name="Arrow: Curved Right 16">
            <a:extLst>
              <a:ext uri="{FF2B5EF4-FFF2-40B4-BE49-F238E27FC236}">
                <a16:creationId xmlns:a16="http://schemas.microsoft.com/office/drawing/2014/main" id="{9BFFAC91-D8AC-B632-4813-602D13F0E7AB}"/>
              </a:ext>
            </a:extLst>
          </p:cNvPr>
          <p:cNvSpPr/>
          <p:nvPr/>
        </p:nvSpPr>
        <p:spPr>
          <a:xfrm rot="2398965">
            <a:off x="9144000" y="5753100"/>
            <a:ext cx="1066800" cy="2209800"/>
          </a:xfrm>
          <a:prstGeom prst="curv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11" name="Picture 10">
            <a:extLst>
              <a:ext uri="{FF2B5EF4-FFF2-40B4-BE49-F238E27FC236}">
                <a16:creationId xmlns:a16="http://schemas.microsoft.com/office/drawing/2014/main" id="{71A68340-B2DA-56A9-EB86-9C71DE8AC3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0" y="2004060"/>
            <a:ext cx="6324599" cy="5059680"/>
          </a:xfrm>
          <a:prstGeom prst="rect">
            <a:avLst/>
          </a:prstGeom>
          <a:ln>
            <a:solidFill>
              <a:schemeClr val="tx1"/>
            </a:solidFill>
          </a:ln>
        </p:spPr>
      </p:pic>
      <p:sp>
        <p:nvSpPr>
          <p:cNvPr id="6" name="TextBox 5">
            <a:extLst>
              <a:ext uri="{FF2B5EF4-FFF2-40B4-BE49-F238E27FC236}">
                <a16:creationId xmlns:a16="http://schemas.microsoft.com/office/drawing/2014/main" id="{4FB5ECB6-1FD1-2230-1250-948E418963B4}"/>
              </a:ext>
            </a:extLst>
          </p:cNvPr>
          <p:cNvSpPr txBox="1"/>
          <p:nvPr/>
        </p:nvSpPr>
        <p:spPr>
          <a:xfrm>
            <a:off x="9677400" y="7810500"/>
            <a:ext cx="5943600" cy="1938992"/>
          </a:xfrm>
          <a:prstGeom prst="rect">
            <a:avLst/>
          </a:prstGeom>
          <a:noFill/>
        </p:spPr>
        <p:txBody>
          <a:bodyPr wrap="square" rtlCol="0">
            <a:spAutoFit/>
          </a:bodyPr>
          <a:lstStyle/>
          <a:p>
            <a:r>
              <a:rPr lang="en-US" sz="2000" dirty="0"/>
              <a:t> UNION in the query  combines data from two tables(</a:t>
            </a:r>
            <a:r>
              <a:rPr lang="en-US" sz="2000" b="1" dirty="0"/>
              <a:t>advisor and investor</a:t>
            </a:r>
            <a:r>
              <a:rPr lang="en-US" sz="2000" dirty="0"/>
              <a:t>), selecting matching columns to merge them into a single result set with unique records. </a:t>
            </a:r>
          </a:p>
          <a:p>
            <a:endParaRPr lang="en-US" sz="2000" dirty="0"/>
          </a:p>
          <a:p>
            <a:r>
              <a:rPr lang="en-US" sz="2000" dirty="0"/>
              <a:t>This helped me achieve a unified dataset for analysis.</a:t>
            </a:r>
            <a:endParaRPr lang="en-IN"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03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5" name="Freeform 5"/>
          <p:cNvSpPr/>
          <p:nvPr/>
        </p:nvSpPr>
        <p:spPr>
          <a:xfrm rot="5400000" flipH="1">
            <a:off x="-4968587" y="-853786"/>
            <a:ext cx="10287000" cy="1707570"/>
          </a:xfrm>
          <a:custGeom>
            <a:avLst/>
            <a:gdLst/>
            <a:ahLst/>
            <a:cxnLst/>
            <a:rect l="l" t="t" r="r" b="b"/>
            <a:pathLst>
              <a:path w="10287000" h="4881649">
                <a:moveTo>
                  <a:pt x="10287000" y="0"/>
                </a:moveTo>
                <a:lnTo>
                  <a:pt x="0" y="0"/>
                </a:lnTo>
                <a:lnTo>
                  <a:pt x="0" y="4881650"/>
                </a:lnTo>
                <a:lnTo>
                  <a:pt x="10287000" y="4881650"/>
                </a:lnTo>
                <a:lnTo>
                  <a:pt x="10287000" y="0"/>
                </a:lnTo>
                <a:close/>
              </a:path>
            </a:pathLst>
          </a:custGeom>
          <a:blipFill>
            <a:blip r:embed="rId3">
              <a:extLst>
                <a:ext uri="{96DAC541-7B7A-43D3-8B79-37D633B846F1}">
                  <asvg:svgBlip xmlns:asvg="http://schemas.microsoft.com/office/drawing/2016/SVG/main" r:embed="rId4"/>
                </a:ext>
              </a:extLst>
            </a:blip>
            <a:stretch>
              <a:fillRect b="-185882"/>
            </a:stretch>
          </a:blipFill>
        </p:spPr>
      </p:sp>
      <p:sp>
        <p:nvSpPr>
          <p:cNvPr id="6" name="Freeform 6"/>
          <p:cNvSpPr/>
          <p:nvPr/>
        </p:nvSpPr>
        <p:spPr>
          <a:xfrm>
            <a:off x="221876" y="5597071"/>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21876" y="6628658"/>
            <a:ext cx="574387" cy="574387"/>
          </a:xfrm>
          <a:custGeom>
            <a:avLst/>
            <a:gdLst/>
            <a:ahLst/>
            <a:cxnLst/>
            <a:rect l="l" t="t" r="r" b="b"/>
            <a:pathLst>
              <a:path w="574387" h="574387">
                <a:moveTo>
                  <a:pt x="0" y="0"/>
                </a:moveTo>
                <a:lnTo>
                  <a:pt x="574387" y="0"/>
                </a:lnTo>
                <a:lnTo>
                  <a:pt x="574387" y="574386"/>
                </a:lnTo>
                <a:lnTo>
                  <a:pt x="0" y="5743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5400000" flipH="1">
            <a:off x="13362713" y="9064336"/>
            <a:ext cx="10262752" cy="2469575"/>
          </a:xfrm>
          <a:custGeom>
            <a:avLst/>
            <a:gdLst/>
            <a:ahLst/>
            <a:cxnLst/>
            <a:rect l="l" t="t" r="r" b="b"/>
            <a:pathLst>
              <a:path w="10287000" h="4881649">
                <a:moveTo>
                  <a:pt x="10287000" y="0"/>
                </a:moveTo>
                <a:lnTo>
                  <a:pt x="0" y="0"/>
                </a:lnTo>
                <a:lnTo>
                  <a:pt x="0" y="4881650"/>
                </a:lnTo>
                <a:lnTo>
                  <a:pt x="10287000" y="4881650"/>
                </a:lnTo>
                <a:lnTo>
                  <a:pt x="10287000" y="0"/>
                </a:lnTo>
                <a:close/>
              </a:path>
            </a:pathLst>
          </a:custGeom>
          <a:blipFill>
            <a:blip r:embed="rId3">
              <a:extLst>
                <a:ext uri="{96DAC541-7B7A-43D3-8B79-37D633B846F1}">
                  <asvg:svgBlip xmlns:asvg="http://schemas.microsoft.com/office/drawing/2016/SVG/main" r:embed="rId4"/>
                </a:ext>
              </a:extLst>
            </a:blip>
            <a:stretch>
              <a:fillRect l="-236" b="-97672"/>
            </a:stretch>
          </a:blipFill>
        </p:spPr>
      </p:sp>
      <p:sp>
        <p:nvSpPr>
          <p:cNvPr id="9" name="Freeform 9"/>
          <p:cNvSpPr/>
          <p:nvPr/>
        </p:nvSpPr>
        <p:spPr>
          <a:xfrm rot="-2494712">
            <a:off x="15179552" y="246717"/>
            <a:ext cx="3486037" cy="3896992"/>
          </a:xfrm>
          <a:custGeom>
            <a:avLst/>
            <a:gdLst/>
            <a:ahLst/>
            <a:cxnLst/>
            <a:rect l="l" t="t" r="r" b="b"/>
            <a:pathLst>
              <a:path w="3486037" h="3896992">
                <a:moveTo>
                  <a:pt x="0" y="0"/>
                </a:moveTo>
                <a:lnTo>
                  <a:pt x="3486037" y="0"/>
                </a:lnTo>
                <a:lnTo>
                  <a:pt x="3486037" y="3896993"/>
                </a:lnTo>
                <a:lnTo>
                  <a:pt x="0" y="38969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25">
            <a:extLst>
              <a:ext uri="{FF2B5EF4-FFF2-40B4-BE49-F238E27FC236}">
                <a16:creationId xmlns:a16="http://schemas.microsoft.com/office/drawing/2014/main" id="{ECC57267-C76D-FDF5-B412-F11A9CBACC99}"/>
              </a:ext>
            </a:extLst>
          </p:cNvPr>
          <p:cNvSpPr/>
          <p:nvPr/>
        </p:nvSpPr>
        <p:spPr>
          <a:xfrm rot="1318425" flipH="1">
            <a:off x="-591755" y="7844718"/>
            <a:ext cx="2209800" cy="1905000"/>
          </a:xfrm>
          <a:custGeom>
            <a:avLst/>
            <a:gdLst/>
            <a:ahLst/>
            <a:cxnLst/>
            <a:rect l="l" t="t" r="r" b="b"/>
            <a:pathLst>
              <a:path w="1871945" h="1405838">
                <a:moveTo>
                  <a:pt x="1871945" y="0"/>
                </a:moveTo>
                <a:lnTo>
                  <a:pt x="0" y="0"/>
                </a:lnTo>
                <a:lnTo>
                  <a:pt x="0" y="1405838"/>
                </a:lnTo>
                <a:lnTo>
                  <a:pt x="1871945" y="1405838"/>
                </a:lnTo>
                <a:lnTo>
                  <a:pt x="1871945"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3">
            <a:extLst>
              <a:ext uri="{FF2B5EF4-FFF2-40B4-BE49-F238E27FC236}">
                <a16:creationId xmlns:a16="http://schemas.microsoft.com/office/drawing/2014/main" id="{7861C458-C5C9-5E5C-4AFF-2D040E100D85}"/>
              </a:ext>
            </a:extLst>
          </p:cNvPr>
          <p:cNvSpPr txBox="1"/>
          <p:nvPr/>
        </p:nvSpPr>
        <p:spPr>
          <a:xfrm>
            <a:off x="2057400" y="342900"/>
            <a:ext cx="12801600" cy="1045607"/>
          </a:xfrm>
          <a:prstGeom prst="rect">
            <a:avLst/>
          </a:prstGeom>
        </p:spPr>
        <p:txBody>
          <a:bodyPr wrap="square" lIns="0" tIns="0" rIns="0" bIns="0" rtlCol="0" anchor="t">
            <a:spAutoFit/>
          </a:bodyPr>
          <a:lstStyle>
            <a:defPPr>
              <a:defRPr lang="en-US"/>
            </a:defPPr>
            <a:lvl1pPr lvl="0" indent="0">
              <a:lnSpc>
                <a:spcPct val="150000"/>
              </a:lnSpc>
              <a:defRPr sz="2400" b="1">
                <a:solidFill>
                  <a:srgbClr val="174076"/>
                </a:solidFill>
                <a:latin typeface="Bahnschrift Light SemiCondensed" panose="020B0502040204020203" pitchFamily="34" charset="0"/>
                <a:ea typeface="Yeseva One"/>
                <a:cs typeface="Yeseva One"/>
              </a:defRPr>
            </a:lvl1pPr>
          </a:lstStyle>
          <a:p>
            <a:r>
              <a:rPr lang="en-IN" dirty="0"/>
              <a:t>8. Please provide a list of all customer names , which store they go to , whether or not they are currently active, and their full address -street address , city, country ?</a:t>
            </a:r>
          </a:p>
        </p:txBody>
      </p:sp>
      <p:grpSp>
        <p:nvGrpSpPr>
          <p:cNvPr id="17" name="Group 3">
            <a:extLst>
              <a:ext uri="{FF2B5EF4-FFF2-40B4-BE49-F238E27FC236}">
                <a16:creationId xmlns:a16="http://schemas.microsoft.com/office/drawing/2014/main" id="{908D992A-9853-14B1-E061-30B2DD8265FD}"/>
              </a:ext>
            </a:extLst>
          </p:cNvPr>
          <p:cNvGrpSpPr/>
          <p:nvPr/>
        </p:nvGrpSpPr>
        <p:grpSpPr>
          <a:xfrm>
            <a:off x="1752600" y="2552700"/>
            <a:ext cx="6019800" cy="6629400"/>
            <a:chOff x="0" y="0"/>
            <a:chExt cx="3156390" cy="1664799"/>
          </a:xfrm>
        </p:grpSpPr>
        <p:sp>
          <p:nvSpPr>
            <p:cNvPr id="18" name="Freeform 4">
              <a:extLst>
                <a:ext uri="{FF2B5EF4-FFF2-40B4-BE49-F238E27FC236}">
                  <a16:creationId xmlns:a16="http://schemas.microsoft.com/office/drawing/2014/main" id="{045DE4C2-1591-DB4D-A4E1-3F9EBDE7EBFA}"/>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solidFill>
                <a:schemeClr val="tx1">
                  <a:lumMod val="95000"/>
                  <a:lumOff val="5000"/>
                </a:schemeClr>
              </a:solidFill>
            </a:ln>
          </p:spPr>
        </p:sp>
        <p:sp>
          <p:nvSpPr>
            <p:cNvPr id="19" name="TextBox 5">
              <a:extLst>
                <a:ext uri="{FF2B5EF4-FFF2-40B4-BE49-F238E27FC236}">
                  <a16:creationId xmlns:a16="http://schemas.microsoft.com/office/drawing/2014/main" id="{E7371BEE-1F9E-7611-D2D8-29BF2EC6BEF8}"/>
                </a:ext>
              </a:extLst>
            </p:cNvPr>
            <p:cNvSpPr txBox="1"/>
            <p:nvPr/>
          </p:nvSpPr>
          <p:spPr>
            <a:xfrm>
              <a:off x="0" y="-66675"/>
              <a:ext cx="3156390" cy="1731474"/>
            </a:xfrm>
            <a:prstGeom prst="rect">
              <a:avLst/>
            </a:prstGeom>
          </p:spPr>
          <p:txBody>
            <a:bodyPr lIns="50800" tIns="50800" rIns="50800" bIns="50800" rtlCol="0" anchor="ctr"/>
            <a:lstStyle/>
            <a:p>
              <a:pPr algn="ctr">
                <a:lnSpc>
                  <a:spcPts val="3150"/>
                </a:lnSpc>
              </a:pPr>
              <a:endParaRPr/>
            </a:p>
          </p:txBody>
        </p:sp>
      </p:grpSp>
      <p:sp>
        <p:nvSpPr>
          <p:cNvPr id="22" name="Arrow: Curved Down 21">
            <a:extLst>
              <a:ext uri="{FF2B5EF4-FFF2-40B4-BE49-F238E27FC236}">
                <a16:creationId xmlns:a16="http://schemas.microsoft.com/office/drawing/2014/main" id="{1290C191-AC73-B5D2-8787-3573BC020609}"/>
              </a:ext>
            </a:extLst>
          </p:cNvPr>
          <p:cNvSpPr/>
          <p:nvPr/>
        </p:nvSpPr>
        <p:spPr>
          <a:xfrm>
            <a:off x="7010400" y="2171700"/>
            <a:ext cx="2667000" cy="1219200"/>
          </a:xfrm>
          <a:prstGeom prst="curvedDownArrow">
            <a:avLst>
              <a:gd name="adj1" fmla="val 25000"/>
              <a:gd name="adj2" fmla="val 50000"/>
              <a:gd name="adj3" fmla="val 3960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16" name="Picture 15">
            <a:extLst>
              <a:ext uri="{FF2B5EF4-FFF2-40B4-BE49-F238E27FC236}">
                <a16:creationId xmlns:a16="http://schemas.microsoft.com/office/drawing/2014/main" id="{668BC18B-6490-2C39-8E7A-AB63F84B10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5000" y="2705100"/>
            <a:ext cx="5601482" cy="6344535"/>
          </a:xfrm>
          <a:prstGeom prst="rect">
            <a:avLst/>
          </a:prstGeom>
        </p:spPr>
      </p:pic>
      <p:pic>
        <p:nvPicPr>
          <p:cNvPr id="21" name="Picture 20">
            <a:extLst>
              <a:ext uri="{FF2B5EF4-FFF2-40B4-BE49-F238E27FC236}">
                <a16:creationId xmlns:a16="http://schemas.microsoft.com/office/drawing/2014/main" id="{FCBC240F-A8EE-33A1-10B1-ECC228C538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344400" y="7658099"/>
            <a:ext cx="5579919" cy="1906923"/>
          </a:xfrm>
          <a:prstGeom prst="rect">
            <a:avLst/>
          </a:prstGeom>
        </p:spPr>
      </p:pic>
      <p:sp>
        <p:nvSpPr>
          <p:cNvPr id="4" name="Rectangle 1">
            <a:extLst>
              <a:ext uri="{FF2B5EF4-FFF2-40B4-BE49-F238E27FC236}">
                <a16:creationId xmlns:a16="http://schemas.microsoft.com/office/drawing/2014/main" id="{B1288629-66AF-5C96-512C-9ADD9D64DB1B}"/>
              </a:ext>
            </a:extLst>
          </p:cNvPr>
          <p:cNvSpPr>
            <a:spLocks noChangeArrowheads="1"/>
          </p:cNvSpPr>
          <p:nvPr/>
        </p:nvSpPr>
        <p:spPr bwMode="auto">
          <a:xfrm>
            <a:off x="8763000" y="3603368"/>
            <a:ext cx="6934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200150" lvl="2" indent="-285750" eaLnBrk="0" fontAlgn="base" hangingPunct="0">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chemeClr val="tx1"/>
                </a:solidFill>
                <a:effectLst/>
                <a:latin typeface="Arial" panose="020B0604020202020204" pitchFamily="34" charset="0"/>
              </a:rPr>
              <a:t>Joins</a:t>
            </a:r>
            <a:r>
              <a:rPr kumimoji="0" lang="en-US" altLang="en-US" sz="2000" b="0" i="0" u="none" strike="noStrike" cap="none" normalizeH="0" baseline="0" dirty="0">
                <a:ln>
                  <a:noFill/>
                </a:ln>
                <a:solidFill>
                  <a:schemeClr val="tx1"/>
                </a:solidFill>
                <a:effectLst/>
                <a:latin typeface="Arial" panose="020B0604020202020204" pitchFamily="34" charset="0"/>
              </a:rPr>
              <a:t> the "customers" and "stores" ,”</a:t>
            </a:r>
            <a:r>
              <a:rPr kumimoji="0" lang="en-IN" altLang="en-US" sz="2000" b="0" i="0" u="none" strike="noStrike" cap="none" normalizeH="0" baseline="0" dirty="0">
                <a:ln>
                  <a:noFill/>
                </a:ln>
                <a:solidFill>
                  <a:schemeClr val="tx1"/>
                </a:solidFill>
                <a:effectLst/>
                <a:latin typeface="Arial" panose="020B0604020202020204" pitchFamily="34" charset="0"/>
              </a:rPr>
              <a:t>address</a:t>
            </a:r>
            <a:r>
              <a:rPr kumimoji="0" lang="en-US" altLang="en-US" sz="2000" b="0"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err="1">
                <a:ln>
                  <a:noFill/>
                </a:ln>
                <a:solidFill>
                  <a:schemeClr val="tx1"/>
                </a:solidFill>
                <a:effectLst/>
                <a:latin typeface="Arial" panose="020B0604020202020204" pitchFamily="34" charset="0"/>
              </a:rPr>
              <a:t>city”,”country</a:t>
            </a:r>
            <a:r>
              <a:rPr kumimoji="0" lang="en-US" altLang="en-US" sz="2000" b="0" i="0" u="none" strike="noStrike" cap="none" normalizeH="0" baseline="0" dirty="0">
                <a:ln>
                  <a:noFill/>
                </a:ln>
                <a:solidFill>
                  <a:schemeClr val="tx1"/>
                </a:solidFill>
                <a:effectLst/>
                <a:latin typeface="Arial" panose="020B0604020202020204" pitchFamily="34" charset="0"/>
              </a:rPr>
              <a:t>” tables based on the common "</a:t>
            </a:r>
            <a:r>
              <a:rPr kumimoji="0" lang="en-US" altLang="en-US" sz="2000" b="0" i="0" u="none" strike="noStrike" cap="none" normalizeH="0" baseline="0" dirty="0" err="1">
                <a:ln>
                  <a:noFill/>
                </a:ln>
                <a:solidFill>
                  <a:schemeClr val="tx1"/>
                </a:solidFill>
                <a:effectLst/>
                <a:latin typeface="Arial" panose="020B0604020202020204" pitchFamily="34" charset="0"/>
              </a:rPr>
              <a:t>store_id</a:t>
            </a:r>
            <a:r>
              <a:rPr kumimoji="0" lang="en-US" altLang="en-US" sz="2000" b="0" i="0" u="none" strike="noStrike" cap="none" normalizeH="0" baseline="0" dirty="0">
                <a:ln>
                  <a:noFill/>
                </a:ln>
                <a:solidFill>
                  <a:schemeClr val="tx1"/>
                </a:solidFill>
                <a:effectLst/>
                <a:latin typeface="Arial" panose="020B0604020202020204" pitchFamily="34" charset="0"/>
              </a:rPr>
              <a:t>" field. </a:t>
            </a:r>
          </a:p>
          <a:p>
            <a:pPr marL="1200150" lvl="2" indent="-285750" eaLnBrk="0" fontAlgn="base" hangingPunct="0">
              <a:spcBef>
                <a:spcPct val="0"/>
              </a:spcBef>
              <a:spcAft>
                <a:spcPct val="0"/>
              </a:spcAft>
              <a:buFont typeface="Arial" panose="020B0604020202020204" pitchFamily="34" charset="0"/>
              <a:buChar char="•"/>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Retrieves</a:t>
            </a:r>
            <a:r>
              <a:rPr kumimoji="0" lang="en-US" altLang="en-US" sz="2000" b="0" i="0" u="none" strike="noStrike" cap="none" normalizeH="0" baseline="0" dirty="0">
                <a:ln>
                  <a:noFill/>
                </a:ln>
                <a:solidFill>
                  <a:schemeClr val="tx1"/>
                </a:solidFill>
                <a:effectLst/>
                <a:latin typeface="Arial" panose="020B0604020202020204" pitchFamily="34" charset="0"/>
              </a:rPr>
              <a:t> store information for each customer, enhancing the query's output. </a:t>
            </a:r>
          </a:p>
        </p:txBody>
      </p:sp>
      <p:sp>
        <p:nvSpPr>
          <p:cNvPr id="3" name="TextBox 2">
            <a:extLst>
              <a:ext uri="{FF2B5EF4-FFF2-40B4-BE49-F238E27FC236}">
                <a16:creationId xmlns:a16="http://schemas.microsoft.com/office/drawing/2014/main" id="{560CC68B-8EF6-58B5-307F-56B885C0E848}"/>
              </a:ext>
            </a:extLst>
          </p:cNvPr>
          <p:cNvSpPr txBox="1"/>
          <p:nvPr/>
        </p:nvSpPr>
        <p:spPr>
          <a:xfrm>
            <a:off x="10363200" y="6667500"/>
            <a:ext cx="5791200" cy="707886"/>
          </a:xfrm>
          <a:prstGeom prst="rect">
            <a:avLst/>
          </a:prstGeom>
          <a:noFill/>
        </p:spPr>
        <p:txBody>
          <a:bodyPr wrap="square" rtlCol="0">
            <a:spAutoFit/>
          </a:bodyPr>
          <a:lstStyle/>
          <a:p>
            <a:r>
              <a:rPr lang="en-US" sz="2000" b="1" dirty="0"/>
              <a:t>using</a:t>
            </a:r>
            <a:r>
              <a:rPr lang="en-US" sz="2000" dirty="0"/>
              <a:t> </a:t>
            </a:r>
            <a:r>
              <a:rPr lang="en-US" sz="2000" b="1" dirty="0"/>
              <a:t>LEFT JOIN, retrieving all records matching with conditions applied to filter results.</a:t>
            </a:r>
            <a:endParaRPr lang="en-IN"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23" name="Arrow: Curved Down 22">
            <a:extLst>
              <a:ext uri="{FF2B5EF4-FFF2-40B4-BE49-F238E27FC236}">
                <a16:creationId xmlns:a16="http://schemas.microsoft.com/office/drawing/2014/main" id="{D04A0A7D-178B-7F81-45EF-373EB1431609}"/>
              </a:ext>
            </a:extLst>
          </p:cNvPr>
          <p:cNvSpPr/>
          <p:nvPr/>
        </p:nvSpPr>
        <p:spPr>
          <a:xfrm>
            <a:off x="9448800" y="2552700"/>
            <a:ext cx="2819400" cy="1371600"/>
          </a:xfrm>
          <a:prstGeom prst="curvedDownArrow">
            <a:avLst>
              <a:gd name="adj1" fmla="val 25000"/>
              <a:gd name="adj2" fmla="val 50000"/>
              <a:gd name="adj3" fmla="val 3562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
        <p:nvSpPr>
          <p:cNvPr id="3" name="Freeform 3"/>
          <p:cNvSpPr/>
          <p:nvPr/>
        </p:nvSpPr>
        <p:spPr>
          <a:xfrm flipH="1">
            <a:off x="-422547" y="7506514"/>
            <a:ext cx="19120450" cy="9073522"/>
          </a:xfrm>
          <a:custGeom>
            <a:avLst/>
            <a:gdLst/>
            <a:ahLst/>
            <a:cxnLst/>
            <a:rect l="l" t="t" r="r" b="b"/>
            <a:pathLst>
              <a:path w="19120450" h="9073522">
                <a:moveTo>
                  <a:pt x="19120450" y="0"/>
                </a:moveTo>
                <a:lnTo>
                  <a:pt x="0" y="0"/>
                </a:lnTo>
                <a:lnTo>
                  <a:pt x="0" y="9073523"/>
                </a:lnTo>
                <a:lnTo>
                  <a:pt x="19120450" y="9073523"/>
                </a:lnTo>
                <a:lnTo>
                  <a:pt x="1912045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33400" y="3848100"/>
            <a:ext cx="10134600" cy="4800600"/>
            <a:chOff x="0" y="0"/>
            <a:chExt cx="5753210" cy="4111004"/>
          </a:xfrm>
        </p:grpSpPr>
        <p:sp>
          <p:nvSpPr>
            <p:cNvPr id="5" name="Freeform 5"/>
            <p:cNvSpPr/>
            <p:nvPr/>
          </p:nvSpPr>
          <p:spPr>
            <a:xfrm>
              <a:off x="0" y="0"/>
              <a:ext cx="5753210" cy="4111004"/>
            </a:xfrm>
            <a:custGeom>
              <a:avLst/>
              <a:gdLst/>
              <a:ahLst/>
              <a:cxnLst/>
              <a:rect l="l" t="t" r="r" b="b"/>
              <a:pathLst>
                <a:path w="5753210" h="4111004">
                  <a:moveTo>
                    <a:pt x="5628750" y="4111004"/>
                  </a:moveTo>
                  <a:lnTo>
                    <a:pt x="124460" y="4111004"/>
                  </a:lnTo>
                  <a:cubicBezTo>
                    <a:pt x="55880" y="4111004"/>
                    <a:pt x="0" y="4055125"/>
                    <a:pt x="0" y="3986544"/>
                  </a:cubicBezTo>
                  <a:lnTo>
                    <a:pt x="0" y="124460"/>
                  </a:lnTo>
                  <a:cubicBezTo>
                    <a:pt x="0" y="55880"/>
                    <a:pt x="55880" y="0"/>
                    <a:pt x="124460" y="0"/>
                  </a:cubicBezTo>
                  <a:lnTo>
                    <a:pt x="5628750" y="0"/>
                  </a:lnTo>
                  <a:cubicBezTo>
                    <a:pt x="5697330" y="0"/>
                    <a:pt x="5753210" y="55880"/>
                    <a:pt x="5753210" y="124460"/>
                  </a:cubicBezTo>
                  <a:lnTo>
                    <a:pt x="5753210" y="3986545"/>
                  </a:lnTo>
                  <a:cubicBezTo>
                    <a:pt x="5753210" y="4055125"/>
                    <a:pt x="5697330" y="4111004"/>
                    <a:pt x="5628750" y="4111004"/>
                  </a:cubicBezTo>
                  <a:close/>
                </a:path>
              </a:pathLst>
            </a:custGeom>
            <a:solidFill>
              <a:srgbClr val="C5E6DF"/>
            </a:solidFill>
          </p:spPr>
        </p:sp>
      </p:grpSp>
      <p:sp>
        <p:nvSpPr>
          <p:cNvPr id="14" name="Freeform 14"/>
          <p:cNvSpPr/>
          <p:nvPr/>
        </p:nvSpPr>
        <p:spPr>
          <a:xfrm rot="1210781">
            <a:off x="15570249" y="-58412"/>
            <a:ext cx="3167218" cy="3568914"/>
          </a:xfrm>
          <a:custGeom>
            <a:avLst/>
            <a:gdLst/>
            <a:ahLst/>
            <a:cxnLst/>
            <a:rect l="l" t="t" r="r" b="b"/>
            <a:pathLst>
              <a:path w="3167218" h="3568914">
                <a:moveTo>
                  <a:pt x="0" y="0"/>
                </a:moveTo>
                <a:lnTo>
                  <a:pt x="3167218" y="0"/>
                </a:lnTo>
                <a:lnTo>
                  <a:pt x="3167218" y="3568914"/>
                </a:lnTo>
                <a:lnTo>
                  <a:pt x="0" y="35689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rot="-1224948" flipH="1">
            <a:off x="-772401" y="-54977"/>
            <a:ext cx="3167218" cy="3568914"/>
          </a:xfrm>
          <a:custGeom>
            <a:avLst/>
            <a:gdLst/>
            <a:ahLst/>
            <a:cxnLst/>
            <a:rect l="l" t="t" r="r" b="b"/>
            <a:pathLst>
              <a:path w="3167218" h="3568914">
                <a:moveTo>
                  <a:pt x="3167217" y="0"/>
                </a:moveTo>
                <a:lnTo>
                  <a:pt x="0" y="0"/>
                </a:lnTo>
                <a:lnTo>
                  <a:pt x="0" y="3568914"/>
                </a:lnTo>
                <a:lnTo>
                  <a:pt x="3167217" y="3568914"/>
                </a:lnTo>
                <a:lnTo>
                  <a:pt x="3167217"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9" name="Picture 18">
            <a:extLst>
              <a:ext uri="{FF2B5EF4-FFF2-40B4-BE49-F238E27FC236}">
                <a16:creationId xmlns:a16="http://schemas.microsoft.com/office/drawing/2014/main" id="{3AECF3E4-B7A5-12C7-266F-FB91499A8301}"/>
              </a:ext>
            </a:extLst>
          </p:cNvPr>
          <p:cNvPicPr>
            <a:picLocks noChangeAspect="1"/>
          </p:cNvPicPr>
          <p:nvPr/>
        </p:nvPicPr>
        <p:blipFill>
          <a:blip r:embed="rId7">
            <a:extLst>
              <a:ext uri="{28A0092B-C50C-407E-A947-70E740481C1C}">
                <a14:useLocalDpi xmlns:a14="http://schemas.microsoft.com/office/drawing/2010/main" val="0"/>
              </a:ext>
            </a:extLst>
          </a:blip>
          <a:srcRect t="2547"/>
          <a:stretch/>
        </p:blipFill>
        <p:spPr>
          <a:xfrm>
            <a:off x="685800" y="4000500"/>
            <a:ext cx="9793182" cy="4371561"/>
          </a:xfrm>
          <a:prstGeom prst="rect">
            <a:avLst/>
          </a:prstGeom>
        </p:spPr>
      </p:pic>
      <p:pic>
        <p:nvPicPr>
          <p:cNvPr id="21" name="Picture 20">
            <a:extLst>
              <a:ext uri="{FF2B5EF4-FFF2-40B4-BE49-F238E27FC236}">
                <a16:creationId xmlns:a16="http://schemas.microsoft.com/office/drawing/2014/main" id="{4FC78F7A-9B9F-DDD6-21CA-9FC75CAAF2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34800" y="7734300"/>
            <a:ext cx="4985923" cy="1524000"/>
          </a:xfrm>
          <a:prstGeom prst="rect">
            <a:avLst/>
          </a:prstGeom>
        </p:spPr>
      </p:pic>
      <p:sp>
        <p:nvSpPr>
          <p:cNvPr id="22" name="TextBox 21">
            <a:extLst>
              <a:ext uri="{FF2B5EF4-FFF2-40B4-BE49-F238E27FC236}">
                <a16:creationId xmlns:a16="http://schemas.microsoft.com/office/drawing/2014/main" id="{F603DEA5-0711-7A90-6B02-29A73EE3DC2A}"/>
              </a:ext>
            </a:extLst>
          </p:cNvPr>
          <p:cNvSpPr txBox="1"/>
          <p:nvPr/>
        </p:nvSpPr>
        <p:spPr>
          <a:xfrm>
            <a:off x="2819400" y="190500"/>
            <a:ext cx="12573000" cy="1599605"/>
          </a:xfrm>
          <a:prstGeom prst="rect">
            <a:avLst/>
          </a:prstGeom>
        </p:spPr>
        <p:txBody>
          <a:bodyPr wrap="square" lIns="0" tIns="0" rIns="0" bIns="0" rtlCol="0" anchor="t">
            <a:spAutoFit/>
          </a:bodyPr>
          <a:lstStyle>
            <a:defPPr>
              <a:defRPr lang="en-US"/>
            </a:defPPr>
            <a:lvl1pPr lvl="0" indent="0">
              <a:lnSpc>
                <a:spcPct val="150000"/>
              </a:lnSpc>
              <a:defRPr sz="2400" b="1">
                <a:solidFill>
                  <a:srgbClr val="174076"/>
                </a:solidFill>
                <a:latin typeface="Bahnschrift Light SemiCondensed" panose="020B0502040204020203" pitchFamily="34" charset="0"/>
                <a:ea typeface="Yeseva One"/>
                <a:cs typeface="Yeseva One"/>
              </a:defRPr>
            </a:lvl1pPr>
          </a:lstStyle>
          <a:p>
            <a:r>
              <a:rPr lang="en-US" dirty="0"/>
              <a:t>6. How well you have covered the most awarded actors . Of all the actors with three types of awards, for what % of them do we carry a film and how about for actors with two types of awards ,same questions finally how about actors with just one award?</a:t>
            </a:r>
            <a:endParaRPr lang="en-IN" dirty="0"/>
          </a:p>
        </p:txBody>
      </p:sp>
      <p:sp>
        <p:nvSpPr>
          <p:cNvPr id="6" name="TextBox 5">
            <a:extLst>
              <a:ext uri="{FF2B5EF4-FFF2-40B4-BE49-F238E27FC236}">
                <a16:creationId xmlns:a16="http://schemas.microsoft.com/office/drawing/2014/main" id="{D9641029-E38A-8F64-06A6-A07C6054800B}"/>
              </a:ext>
            </a:extLst>
          </p:cNvPr>
          <p:cNvSpPr txBox="1"/>
          <p:nvPr/>
        </p:nvSpPr>
        <p:spPr>
          <a:xfrm>
            <a:off x="10668000" y="4686300"/>
            <a:ext cx="7239000" cy="2031325"/>
          </a:xfrm>
          <a:prstGeom prst="rect">
            <a:avLst/>
          </a:prstGeom>
          <a:noFill/>
        </p:spPr>
        <p:txBody>
          <a:bodyPr wrap="square" rtlCol="0">
            <a:spAutoFit/>
          </a:bodyPr>
          <a:lstStyle/>
          <a:p>
            <a:pPr algn="ctr"/>
            <a:endParaRPr lang="en-US" dirty="0"/>
          </a:p>
          <a:p>
            <a:pPr marL="285750" indent="-285750" algn="ctr">
              <a:buFontTx/>
              <a:buChar char="-"/>
            </a:pPr>
            <a:r>
              <a:rPr lang="en-US" b="1" dirty="0"/>
              <a:t>"Utilized CASE statement to determine employee benefits based on awards received”</a:t>
            </a:r>
          </a:p>
          <a:p>
            <a:pPr marL="285750" indent="-285750" algn="ctr">
              <a:buFontTx/>
              <a:buChar char="-"/>
            </a:pPr>
            <a:endParaRPr lang="en-US" b="1" dirty="0"/>
          </a:p>
          <a:p>
            <a:pPr algn="ctr"/>
            <a:r>
              <a:rPr lang="en-US" b="1" dirty="0"/>
              <a:t>    - if 3 awards </a:t>
            </a:r>
            <a:r>
              <a:rPr lang="en-IN" b="1" dirty="0"/>
              <a:t>received</a:t>
            </a:r>
            <a:r>
              <a:rPr lang="en-US" b="1" dirty="0"/>
              <a:t>: 3 awards'</a:t>
            </a:r>
          </a:p>
          <a:p>
            <a:pPr algn="ctr"/>
            <a:r>
              <a:rPr lang="en-US" b="1" dirty="0"/>
              <a:t>    - if 2 awards </a:t>
            </a:r>
            <a:r>
              <a:rPr lang="en-IN" b="1" dirty="0"/>
              <a:t>received</a:t>
            </a:r>
            <a:r>
              <a:rPr lang="en-US" b="1" dirty="0"/>
              <a:t>: 2 awards’</a:t>
            </a:r>
          </a:p>
          <a:p>
            <a:pPr algn="ctr"/>
            <a:r>
              <a:rPr lang="en-US" b="1" dirty="0"/>
              <a:t>    - if 1 awards </a:t>
            </a:r>
            <a:r>
              <a:rPr lang="en-IN" b="1" dirty="0"/>
              <a:t>received </a:t>
            </a:r>
            <a:r>
              <a:rPr lang="en-US" b="1" dirty="0"/>
              <a:t>: 1 awards'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2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4" name="Freeform 4"/>
          <p:cNvSpPr/>
          <p:nvPr/>
        </p:nvSpPr>
        <p:spPr>
          <a:xfrm rot="5400000" flipH="1" flipV="1">
            <a:off x="-3229689" y="2353457"/>
            <a:ext cx="11219604" cy="5324212"/>
          </a:xfrm>
          <a:custGeom>
            <a:avLst/>
            <a:gdLst/>
            <a:ahLst/>
            <a:cxnLst/>
            <a:rect l="l" t="t" r="r" b="b"/>
            <a:pathLst>
              <a:path w="11219604" h="5324212">
                <a:moveTo>
                  <a:pt x="11219603" y="5324212"/>
                </a:moveTo>
                <a:lnTo>
                  <a:pt x="0" y="5324212"/>
                </a:lnTo>
                <a:lnTo>
                  <a:pt x="0" y="0"/>
                </a:lnTo>
                <a:lnTo>
                  <a:pt x="11219603" y="0"/>
                </a:lnTo>
                <a:lnTo>
                  <a:pt x="11219603" y="532421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326527">
            <a:off x="-225246" y="4715336"/>
            <a:ext cx="5332141" cy="5296210"/>
          </a:xfrm>
          <a:custGeom>
            <a:avLst/>
            <a:gdLst/>
            <a:ahLst/>
            <a:cxnLst/>
            <a:rect l="l" t="t" r="r" b="b"/>
            <a:pathLst>
              <a:path w="5332141" h="5296210">
                <a:moveTo>
                  <a:pt x="0" y="0"/>
                </a:moveTo>
                <a:lnTo>
                  <a:pt x="5332141" y="0"/>
                </a:lnTo>
                <a:lnTo>
                  <a:pt x="5332141" y="5296210"/>
                </a:lnTo>
                <a:lnTo>
                  <a:pt x="0" y="5296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a:off x="-281993" y="1028700"/>
            <a:ext cx="3228882" cy="3207124"/>
          </a:xfrm>
          <a:custGeom>
            <a:avLst/>
            <a:gdLst/>
            <a:ahLst/>
            <a:cxnLst/>
            <a:rect l="l" t="t" r="r" b="b"/>
            <a:pathLst>
              <a:path w="3228882" h="3207124">
                <a:moveTo>
                  <a:pt x="3228881" y="0"/>
                </a:moveTo>
                <a:lnTo>
                  <a:pt x="0" y="0"/>
                </a:lnTo>
                <a:lnTo>
                  <a:pt x="0" y="3207124"/>
                </a:lnTo>
                <a:lnTo>
                  <a:pt x="3228881" y="3207124"/>
                </a:lnTo>
                <a:lnTo>
                  <a:pt x="322888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5190768" flipH="1">
            <a:off x="16673558" y="-999472"/>
            <a:ext cx="3228882" cy="3207124"/>
          </a:xfrm>
          <a:custGeom>
            <a:avLst/>
            <a:gdLst/>
            <a:ahLst/>
            <a:cxnLst/>
            <a:rect l="l" t="t" r="r" b="b"/>
            <a:pathLst>
              <a:path w="3228882" h="3207124">
                <a:moveTo>
                  <a:pt x="3228882" y="0"/>
                </a:moveTo>
                <a:lnTo>
                  <a:pt x="0" y="0"/>
                </a:lnTo>
                <a:lnTo>
                  <a:pt x="0" y="3207124"/>
                </a:lnTo>
                <a:lnTo>
                  <a:pt x="3228882" y="3207124"/>
                </a:lnTo>
                <a:lnTo>
                  <a:pt x="3228882"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2" name="Picture 11">
            <a:extLst>
              <a:ext uri="{FF2B5EF4-FFF2-40B4-BE49-F238E27FC236}">
                <a16:creationId xmlns:a16="http://schemas.microsoft.com/office/drawing/2014/main" id="{B5ECE77B-4E3A-F01E-9A72-789F4FA68C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5400" y="2171700"/>
            <a:ext cx="4038600" cy="1700027"/>
          </a:xfrm>
          <a:prstGeom prst="rect">
            <a:avLst/>
          </a:prstGeom>
          <a:ln>
            <a:solidFill>
              <a:schemeClr val="tx1"/>
            </a:solidFill>
          </a:ln>
        </p:spPr>
      </p:pic>
      <p:grpSp>
        <p:nvGrpSpPr>
          <p:cNvPr id="13" name="Group 3">
            <a:extLst>
              <a:ext uri="{FF2B5EF4-FFF2-40B4-BE49-F238E27FC236}">
                <a16:creationId xmlns:a16="http://schemas.microsoft.com/office/drawing/2014/main" id="{B24CFC2D-9EFA-FFE1-08BC-03B6BF666994}"/>
              </a:ext>
            </a:extLst>
          </p:cNvPr>
          <p:cNvGrpSpPr/>
          <p:nvPr/>
        </p:nvGrpSpPr>
        <p:grpSpPr>
          <a:xfrm>
            <a:off x="10744200" y="3924300"/>
            <a:ext cx="6934200" cy="4873233"/>
            <a:chOff x="0" y="0"/>
            <a:chExt cx="3156390" cy="1664799"/>
          </a:xfrm>
        </p:grpSpPr>
        <p:sp>
          <p:nvSpPr>
            <p:cNvPr id="14" name="Freeform 4">
              <a:extLst>
                <a:ext uri="{FF2B5EF4-FFF2-40B4-BE49-F238E27FC236}">
                  <a16:creationId xmlns:a16="http://schemas.microsoft.com/office/drawing/2014/main" id="{EA19EE15-7D7E-BB63-D25B-20FCFEFB122F}"/>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solidFill>
                <a:schemeClr val="tx1">
                  <a:lumMod val="95000"/>
                  <a:lumOff val="5000"/>
                </a:schemeClr>
              </a:solidFill>
            </a:ln>
          </p:spPr>
        </p:sp>
        <p:sp>
          <p:nvSpPr>
            <p:cNvPr id="15" name="TextBox 5">
              <a:extLst>
                <a:ext uri="{FF2B5EF4-FFF2-40B4-BE49-F238E27FC236}">
                  <a16:creationId xmlns:a16="http://schemas.microsoft.com/office/drawing/2014/main" id="{83060A23-9D47-2FEE-D39B-E4D7FBB8BE73}"/>
                </a:ext>
              </a:extLst>
            </p:cNvPr>
            <p:cNvSpPr txBox="1"/>
            <p:nvPr/>
          </p:nvSpPr>
          <p:spPr>
            <a:xfrm>
              <a:off x="0" y="-66675"/>
              <a:ext cx="3156390" cy="1731474"/>
            </a:xfrm>
            <a:prstGeom prst="rect">
              <a:avLst/>
            </a:prstGeom>
          </p:spPr>
          <p:txBody>
            <a:bodyPr lIns="50800" tIns="50800" rIns="50800" bIns="50800" rtlCol="0" anchor="ctr"/>
            <a:lstStyle/>
            <a:p>
              <a:pPr algn="ctr">
                <a:lnSpc>
                  <a:spcPts val="3150"/>
                </a:lnSpc>
              </a:pPr>
              <a:endParaRPr/>
            </a:p>
          </p:txBody>
        </p:sp>
      </p:grpSp>
      <p:sp>
        <p:nvSpPr>
          <p:cNvPr id="19" name="Arrow: Curved Down 18">
            <a:extLst>
              <a:ext uri="{FF2B5EF4-FFF2-40B4-BE49-F238E27FC236}">
                <a16:creationId xmlns:a16="http://schemas.microsoft.com/office/drawing/2014/main" id="{D4FB901A-D558-7798-0344-D09198A4A8FB}"/>
              </a:ext>
            </a:extLst>
          </p:cNvPr>
          <p:cNvSpPr/>
          <p:nvPr/>
        </p:nvSpPr>
        <p:spPr>
          <a:xfrm rot="8562622">
            <a:off x="9569169" y="8272406"/>
            <a:ext cx="2819400" cy="160020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10" name="Picture 9">
            <a:extLst>
              <a:ext uri="{FF2B5EF4-FFF2-40B4-BE49-F238E27FC236}">
                <a16:creationId xmlns:a16="http://schemas.microsoft.com/office/drawing/2014/main" id="{FE2CE1D2-ADB3-4A21-D077-354EAF0ACF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2800" y="4076700"/>
            <a:ext cx="6477904" cy="4648849"/>
          </a:xfrm>
          <a:prstGeom prst="rect">
            <a:avLst/>
          </a:prstGeom>
        </p:spPr>
      </p:pic>
      <p:pic>
        <p:nvPicPr>
          <p:cNvPr id="17" name="Picture 16">
            <a:extLst>
              <a:ext uri="{FF2B5EF4-FFF2-40B4-BE49-F238E27FC236}">
                <a16:creationId xmlns:a16="http://schemas.microsoft.com/office/drawing/2014/main" id="{F8F5F318-5D4B-CC1C-4D93-3F0BB95C07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01600" y="3086100"/>
            <a:ext cx="2505460" cy="457200"/>
          </a:xfrm>
          <a:prstGeom prst="rect">
            <a:avLst/>
          </a:prstGeom>
        </p:spPr>
      </p:pic>
      <p:sp>
        <p:nvSpPr>
          <p:cNvPr id="20" name="TextBox 19">
            <a:extLst>
              <a:ext uri="{FF2B5EF4-FFF2-40B4-BE49-F238E27FC236}">
                <a16:creationId xmlns:a16="http://schemas.microsoft.com/office/drawing/2014/main" id="{5339C261-D66A-E191-A392-ED222833F040}"/>
              </a:ext>
            </a:extLst>
          </p:cNvPr>
          <p:cNvSpPr txBox="1"/>
          <p:nvPr/>
        </p:nvSpPr>
        <p:spPr>
          <a:xfrm>
            <a:off x="4191000" y="342900"/>
            <a:ext cx="12496800" cy="1107996"/>
          </a:xfrm>
          <a:prstGeom prst="rect">
            <a:avLst/>
          </a:prstGeom>
        </p:spPr>
        <p:txBody>
          <a:bodyPr wrap="square" lIns="0" tIns="0" rIns="0" bIns="0" rtlCol="0" anchor="t">
            <a:spAutoFit/>
          </a:bodyPr>
          <a:lstStyle>
            <a:defPPr>
              <a:defRPr lang="en-US"/>
            </a:defPPr>
            <a:lvl1pPr lvl="0" indent="0">
              <a:lnSpc>
                <a:spcPct val="150000"/>
              </a:lnSpc>
              <a:defRPr sz="2400" b="1">
                <a:solidFill>
                  <a:srgbClr val="174076"/>
                </a:solidFill>
                <a:latin typeface="Bahnschrift Light SemiCondensed" panose="020B0502040204020203" pitchFamily="34" charset="0"/>
                <a:ea typeface="Yeseva One"/>
                <a:cs typeface="Yeseva One"/>
              </a:defRPr>
            </a:lvl1pPr>
          </a:lstStyle>
          <a:p>
            <a:pPr>
              <a:lnSpc>
                <a:spcPct val="100000"/>
              </a:lnSpc>
            </a:pPr>
            <a:r>
              <a:rPr lang="en-US" dirty="0"/>
              <a:t>7. Pull together list of customer name, the total lifetime rentals and the sum of all payments you have collected from them , it would be great to see this order on total lifetime value with the most valuable customers at the top of the list.</a:t>
            </a:r>
            <a:endParaRPr lang="en-IN" dirty="0"/>
          </a:p>
        </p:txBody>
      </p:sp>
      <p:sp>
        <p:nvSpPr>
          <p:cNvPr id="3" name="TextBox 2">
            <a:extLst>
              <a:ext uri="{FF2B5EF4-FFF2-40B4-BE49-F238E27FC236}">
                <a16:creationId xmlns:a16="http://schemas.microsoft.com/office/drawing/2014/main" id="{F24158D2-024F-CA1F-4FD2-927CEA3B6FA6}"/>
              </a:ext>
            </a:extLst>
          </p:cNvPr>
          <p:cNvSpPr txBox="1"/>
          <p:nvPr/>
        </p:nvSpPr>
        <p:spPr>
          <a:xfrm>
            <a:off x="5791200" y="7505700"/>
            <a:ext cx="4800600" cy="1200329"/>
          </a:xfrm>
          <a:prstGeom prst="rect">
            <a:avLst/>
          </a:prstGeom>
          <a:noFill/>
        </p:spPr>
        <p:txBody>
          <a:bodyPr wrap="square" rtlCol="0">
            <a:spAutoFit/>
          </a:bodyPr>
          <a:lstStyle/>
          <a:p>
            <a:r>
              <a:rPr lang="en-US" b="1" dirty="0"/>
              <a:t>Used COALESCE function to select the first non-null value from a list of columns, ensuring a consistent and reliable output by prioritizing values in a specific order.</a:t>
            </a:r>
            <a:endParaRPr lang="en-IN" b="1" dirty="0"/>
          </a:p>
        </p:txBody>
      </p:sp>
      <p:sp>
        <p:nvSpPr>
          <p:cNvPr id="6" name="TextBox 5">
            <a:extLst>
              <a:ext uri="{FF2B5EF4-FFF2-40B4-BE49-F238E27FC236}">
                <a16:creationId xmlns:a16="http://schemas.microsoft.com/office/drawing/2014/main" id="{F0C23575-6864-AD34-2ECF-D45BAED921A9}"/>
              </a:ext>
            </a:extLst>
          </p:cNvPr>
          <p:cNvSpPr txBox="1"/>
          <p:nvPr/>
        </p:nvSpPr>
        <p:spPr>
          <a:xfrm>
            <a:off x="5486400" y="5219700"/>
            <a:ext cx="4724400" cy="1200329"/>
          </a:xfrm>
          <a:prstGeom prst="rect">
            <a:avLst/>
          </a:prstGeom>
          <a:noFill/>
        </p:spPr>
        <p:txBody>
          <a:bodyPr wrap="square" rtlCol="0">
            <a:spAutoFit/>
          </a:bodyPr>
          <a:lstStyle/>
          <a:p>
            <a:pPr algn="ctr"/>
            <a:r>
              <a:rPr lang="en-IN" sz="2400" dirty="0"/>
              <a:t>Used some </a:t>
            </a:r>
            <a:r>
              <a:rPr lang="en-IN" sz="2400" b="1" dirty="0"/>
              <a:t>aggregate functions</a:t>
            </a:r>
            <a:r>
              <a:rPr lang="en-IN" sz="2400" dirty="0"/>
              <a:t>(</a:t>
            </a:r>
            <a:r>
              <a:rPr lang="en-IN" sz="2400" b="1" dirty="0" err="1"/>
              <a:t>sum,count</a:t>
            </a:r>
            <a:r>
              <a:rPr lang="en-IN" sz="2400" dirty="0"/>
              <a:t>) to calculate the appropriate result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080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TextBox 3"/>
          <p:cNvSpPr txBox="1"/>
          <p:nvPr/>
        </p:nvSpPr>
        <p:spPr>
          <a:xfrm>
            <a:off x="9220200" y="2324100"/>
            <a:ext cx="7853613" cy="1291059"/>
          </a:xfrm>
          <a:prstGeom prst="rect">
            <a:avLst/>
          </a:prstGeom>
          <a:ln>
            <a:noFill/>
          </a:ln>
        </p:spPr>
        <p:txBody>
          <a:bodyPr lIns="0" tIns="0" rIns="0" bIns="0" rtlCol="0" anchor="t">
            <a:spAutoFit/>
          </a:bodyPr>
          <a:lstStyle/>
          <a:p>
            <a:pPr marL="0" lvl="0" indent="0" algn="ctr">
              <a:lnSpc>
                <a:spcPts val="9570"/>
              </a:lnSpc>
            </a:pPr>
            <a:r>
              <a:rPr lang="en-US" sz="11500" dirty="0">
                <a:solidFill>
                  <a:srgbClr val="FFFFFF"/>
                </a:solidFill>
                <a:latin typeface="Yeseva One"/>
                <a:ea typeface="Yeseva One"/>
                <a:cs typeface="Yeseva One"/>
                <a:sym typeface="Yeseva One"/>
              </a:rPr>
              <a:t>THANKS !</a:t>
            </a:r>
          </a:p>
        </p:txBody>
      </p:sp>
      <p:sp>
        <p:nvSpPr>
          <p:cNvPr id="4" name="Freeform 4"/>
          <p:cNvSpPr/>
          <p:nvPr/>
        </p:nvSpPr>
        <p:spPr>
          <a:xfrm>
            <a:off x="1319218" y="1379921"/>
            <a:ext cx="6935198" cy="7517543"/>
          </a:xfrm>
          <a:custGeom>
            <a:avLst/>
            <a:gdLst/>
            <a:ahLst/>
            <a:cxnLst/>
            <a:rect l="l" t="t" r="r" b="b"/>
            <a:pathLst>
              <a:path w="6935198" h="7517543">
                <a:moveTo>
                  <a:pt x="0" y="0"/>
                </a:moveTo>
                <a:lnTo>
                  <a:pt x="6935198" y="0"/>
                </a:lnTo>
                <a:lnTo>
                  <a:pt x="6935198" y="7517543"/>
                </a:lnTo>
                <a:lnTo>
                  <a:pt x="0" y="7517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V="1">
            <a:off x="-4910060" y="-3852949"/>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a:off x="5834140" y="256446"/>
            <a:ext cx="574387" cy="574387"/>
          </a:xfrm>
          <a:custGeom>
            <a:avLst/>
            <a:gdLst/>
            <a:ahLst/>
            <a:cxnLst/>
            <a:rect l="l" t="t" r="r" b="b"/>
            <a:pathLst>
              <a:path w="574387" h="574387">
                <a:moveTo>
                  <a:pt x="0" y="0"/>
                </a:moveTo>
                <a:lnTo>
                  <a:pt x="574386" y="0"/>
                </a:lnTo>
                <a:lnTo>
                  <a:pt x="574386"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6865726" y="256446"/>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10800000" flipV="1">
            <a:off x="13147387" y="9258300"/>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a:off x="12115800"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11084213"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0">
            <a:extLst>
              <a:ext uri="{FF2B5EF4-FFF2-40B4-BE49-F238E27FC236}">
                <a16:creationId xmlns:a16="http://schemas.microsoft.com/office/drawing/2014/main" id="{C2CC3F92-756C-AE79-5AEE-96F54A7F1BAB}"/>
              </a:ext>
            </a:extLst>
          </p:cNvPr>
          <p:cNvSpPr txBox="1"/>
          <p:nvPr/>
        </p:nvSpPr>
        <p:spPr>
          <a:xfrm>
            <a:off x="9144000" y="4457700"/>
            <a:ext cx="8001000" cy="1569660"/>
          </a:xfrm>
          <a:prstGeom prst="rect">
            <a:avLst/>
          </a:prstGeom>
          <a:noFill/>
          <a:ln>
            <a:solidFill>
              <a:schemeClr val="tx1"/>
            </a:solidFill>
          </a:ln>
        </p:spPr>
        <p:txBody>
          <a:bodyPr wrap="square" rtlCol="0">
            <a:spAutoFit/>
          </a:bodyPr>
          <a:lstStyle/>
          <a:p>
            <a:pPr algn="ctr"/>
            <a:r>
              <a:rPr lang="en-IN" sz="4800" dirty="0">
                <a:solidFill>
                  <a:schemeClr val="bg1"/>
                </a:solidFill>
                <a:latin typeface="Kollektif" panose="020B0604020202020204" charset="0"/>
              </a:rPr>
              <a:t>I hope you find this meaningful and effective .</a:t>
            </a:r>
          </a:p>
        </p:txBody>
      </p:sp>
      <p:pic>
        <p:nvPicPr>
          <p:cNvPr id="13" name="Graphic 12" descr="Thumbs up sign">
            <a:extLst>
              <a:ext uri="{FF2B5EF4-FFF2-40B4-BE49-F238E27FC236}">
                <a16:creationId xmlns:a16="http://schemas.microsoft.com/office/drawing/2014/main" id="{3E38DC95-9A44-A5E4-F8A3-E866B1E4F5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7000" y="2247900"/>
            <a:ext cx="4114800" cy="4114800"/>
          </a:xfrm>
          <a:prstGeom prst="rect">
            <a:avLst/>
          </a:prstGeom>
          <a:effectLst>
            <a:outerShdw blurRad="50800" dist="38100" algn="l" rotWithShape="0">
              <a:prstClr val="black">
                <a:alpha val="40000"/>
              </a:prstClr>
            </a:outerShdw>
          </a:effectLst>
        </p:spPr>
      </p:pic>
      <p:pic>
        <p:nvPicPr>
          <p:cNvPr id="15" name="Picture 14">
            <a:extLst>
              <a:ext uri="{FF2B5EF4-FFF2-40B4-BE49-F238E27FC236}">
                <a16:creationId xmlns:a16="http://schemas.microsoft.com/office/drawing/2014/main" id="{FC960C05-5AD5-54C4-10F8-34B86EF330BD}"/>
              </a:ext>
            </a:extLst>
          </p:cNvPr>
          <p:cNvPicPr>
            <a:picLocks noChangeAspect="1"/>
          </p:cNvPicPr>
          <p:nvPr/>
        </p:nvPicPr>
        <p:blipFill>
          <a:blip r:embed="rId11"/>
          <a:stretch>
            <a:fillRect/>
          </a:stretch>
        </p:blipFill>
        <p:spPr>
          <a:xfrm>
            <a:off x="17068800" y="8039100"/>
            <a:ext cx="990600" cy="964301"/>
          </a:xfrm>
          <a:prstGeom prst="rect">
            <a:avLst/>
          </a:prstGeom>
        </p:spPr>
      </p:pic>
      <p:sp>
        <p:nvSpPr>
          <p:cNvPr id="12" name="Freeform 24">
            <a:extLst>
              <a:ext uri="{FF2B5EF4-FFF2-40B4-BE49-F238E27FC236}">
                <a16:creationId xmlns:a16="http://schemas.microsoft.com/office/drawing/2014/main" id="{176AB4D6-C262-202E-DC0A-862BFA50C9C6}"/>
              </a:ext>
            </a:extLst>
          </p:cNvPr>
          <p:cNvSpPr/>
          <p:nvPr/>
        </p:nvSpPr>
        <p:spPr>
          <a:xfrm rot="176271">
            <a:off x="12009886" y="6667023"/>
            <a:ext cx="3003376" cy="1890999"/>
          </a:xfrm>
          <a:custGeom>
            <a:avLst/>
            <a:gdLst/>
            <a:ahLst/>
            <a:cxnLst/>
            <a:rect l="l" t="t" r="r" b="b"/>
            <a:pathLst>
              <a:path w="2123170" h="1501660">
                <a:moveTo>
                  <a:pt x="0" y="0"/>
                </a:moveTo>
                <a:lnTo>
                  <a:pt x="2123170" y="0"/>
                </a:lnTo>
                <a:lnTo>
                  <a:pt x="2123170" y="1501660"/>
                </a:lnTo>
                <a:lnTo>
                  <a:pt x="0" y="15016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TextBox 3"/>
          <p:cNvSpPr txBox="1"/>
          <p:nvPr/>
        </p:nvSpPr>
        <p:spPr>
          <a:xfrm>
            <a:off x="3081103" y="3426431"/>
            <a:ext cx="7322748" cy="950132"/>
          </a:xfrm>
          <a:prstGeom prst="rect">
            <a:avLst/>
          </a:prstGeom>
        </p:spPr>
        <p:txBody>
          <a:bodyPr lIns="0" tIns="0" rIns="0" bIns="0" rtlCol="0" anchor="t">
            <a:spAutoFit/>
          </a:bodyPr>
          <a:lstStyle/>
          <a:p>
            <a:pPr algn="l">
              <a:lnSpc>
                <a:spcPts val="8400"/>
              </a:lnSpc>
            </a:pPr>
            <a:r>
              <a:rPr lang="en-US" sz="4200" dirty="0">
                <a:solidFill>
                  <a:srgbClr val="174076"/>
                </a:solidFill>
                <a:latin typeface="Bahnschrift" panose="020B0502040204020203" pitchFamily="34" charset="0"/>
                <a:ea typeface="Kollektif"/>
                <a:cs typeface="Kollektif"/>
                <a:sym typeface="Kollektif"/>
              </a:rPr>
              <a:t>Defining the Situation</a:t>
            </a:r>
          </a:p>
        </p:txBody>
      </p:sp>
      <p:grpSp>
        <p:nvGrpSpPr>
          <p:cNvPr id="4" name="Group 4"/>
          <p:cNvGrpSpPr/>
          <p:nvPr/>
        </p:nvGrpSpPr>
        <p:grpSpPr>
          <a:xfrm>
            <a:off x="1665286" y="3742615"/>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6" name="TextBox 6"/>
          <p:cNvSpPr txBox="1"/>
          <p:nvPr/>
        </p:nvSpPr>
        <p:spPr>
          <a:xfrm>
            <a:off x="1778680" y="3713134"/>
            <a:ext cx="545211" cy="688086"/>
          </a:xfrm>
          <a:prstGeom prst="rect">
            <a:avLst/>
          </a:prstGeom>
        </p:spPr>
        <p:txBody>
          <a:bodyPr lIns="0" tIns="0" rIns="0" bIns="0" rtlCol="0" anchor="t">
            <a:spAutoFit/>
          </a:bodyPr>
          <a:lstStyle/>
          <a:p>
            <a:pPr algn="ctr">
              <a:lnSpc>
                <a:spcPts val="5652"/>
              </a:lnSpc>
            </a:pPr>
            <a:r>
              <a:rPr lang="en-US" sz="3600">
                <a:solidFill>
                  <a:srgbClr val="FFFFFF"/>
                </a:solidFill>
                <a:latin typeface="Yeseva One"/>
                <a:ea typeface="Yeseva One"/>
                <a:cs typeface="Yeseva One"/>
                <a:sym typeface="Yeseva One"/>
              </a:rPr>
              <a:t>1</a:t>
            </a:r>
          </a:p>
        </p:txBody>
      </p:sp>
      <p:sp>
        <p:nvSpPr>
          <p:cNvPr id="7" name="TextBox 7"/>
          <p:cNvSpPr txBox="1"/>
          <p:nvPr/>
        </p:nvSpPr>
        <p:spPr>
          <a:xfrm>
            <a:off x="3081103" y="4708500"/>
            <a:ext cx="7322748" cy="950132"/>
          </a:xfrm>
          <a:prstGeom prst="rect">
            <a:avLst/>
          </a:prstGeom>
        </p:spPr>
        <p:txBody>
          <a:bodyPr lIns="0" tIns="0" rIns="0" bIns="0" rtlCol="0" anchor="t">
            <a:spAutoFit/>
          </a:bodyPr>
          <a:lstStyle/>
          <a:p>
            <a:pPr marL="0" lvl="1" indent="0" algn="l">
              <a:lnSpc>
                <a:spcPts val="8400"/>
              </a:lnSpc>
              <a:spcBef>
                <a:spcPct val="0"/>
              </a:spcBef>
            </a:pPr>
            <a:r>
              <a:rPr lang="en-US" sz="4200" dirty="0">
                <a:solidFill>
                  <a:srgbClr val="174076"/>
                </a:solidFill>
                <a:latin typeface="Bahnschrift" panose="020B0502040204020203" pitchFamily="34" charset="0"/>
                <a:ea typeface="Kollektif"/>
                <a:cs typeface="Kollektif"/>
                <a:sym typeface="Kollektif"/>
              </a:rPr>
              <a:t>Objective </a:t>
            </a:r>
          </a:p>
        </p:txBody>
      </p:sp>
      <p:grpSp>
        <p:nvGrpSpPr>
          <p:cNvPr id="8" name="Group 8"/>
          <p:cNvGrpSpPr/>
          <p:nvPr/>
        </p:nvGrpSpPr>
        <p:grpSpPr>
          <a:xfrm>
            <a:off x="1665286" y="5022455"/>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10" name="TextBox 10"/>
          <p:cNvSpPr txBox="1"/>
          <p:nvPr/>
        </p:nvSpPr>
        <p:spPr>
          <a:xfrm>
            <a:off x="1778680" y="4992974"/>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FFFFFF"/>
                </a:solidFill>
                <a:latin typeface="Yeseva One"/>
                <a:ea typeface="Yeseva One"/>
                <a:cs typeface="Yeseva One"/>
                <a:sym typeface="Yeseva One"/>
              </a:rPr>
              <a:t>2</a:t>
            </a:r>
          </a:p>
        </p:txBody>
      </p:sp>
      <p:grpSp>
        <p:nvGrpSpPr>
          <p:cNvPr id="12" name="Group 12"/>
          <p:cNvGrpSpPr/>
          <p:nvPr/>
        </p:nvGrpSpPr>
        <p:grpSpPr>
          <a:xfrm>
            <a:off x="1665286" y="7582136"/>
            <a:ext cx="771999" cy="7719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14" name="TextBox 14"/>
          <p:cNvSpPr txBox="1"/>
          <p:nvPr/>
        </p:nvSpPr>
        <p:spPr>
          <a:xfrm>
            <a:off x="1778680" y="7552655"/>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dirty="0">
                <a:solidFill>
                  <a:srgbClr val="FFFFFF"/>
                </a:solidFill>
                <a:latin typeface="Yeseva One"/>
                <a:ea typeface="Yeseva One"/>
                <a:cs typeface="Yeseva One"/>
                <a:sym typeface="Yeseva One"/>
              </a:rPr>
              <a:t>4</a:t>
            </a:r>
          </a:p>
        </p:txBody>
      </p:sp>
      <p:sp>
        <p:nvSpPr>
          <p:cNvPr id="15" name="TextBox 15"/>
          <p:cNvSpPr txBox="1"/>
          <p:nvPr/>
        </p:nvSpPr>
        <p:spPr>
          <a:xfrm>
            <a:off x="3081103" y="5990568"/>
            <a:ext cx="7322748" cy="950132"/>
          </a:xfrm>
          <a:prstGeom prst="rect">
            <a:avLst/>
          </a:prstGeom>
        </p:spPr>
        <p:txBody>
          <a:bodyPr lIns="0" tIns="0" rIns="0" bIns="0" rtlCol="0" anchor="t">
            <a:spAutoFit/>
          </a:bodyPr>
          <a:lstStyle/>
          <a:p>
            <a:pPr marL="0" lvl="1" indent="0" algn="l">
              <a:lnSpc>
                <a:spcPts val="8400"/>
              </a:lnSpc>
              <a:spcBef>
                <a:spcPct val="0"/>
              </a:spcBef>
            </a:pPr>
            <a:r>
              <a:rPr lang="en-US" sz="4200" dirty="0">
                <a:solidFill>
                  <a:srgbClr val="174076"/>
                </a:solidFill>
                <a:latin typeface="Bahnschrift" panose="020B0502040204020203" pitchFamily="34" charset="0"/>
                <a:ea typeface="Kollektif"/>
                <a:cs typeface="Kollektif"/>
                <a:sym typeface="Kollektif"/>
              </a:rPr>
              <a:t>The Letter from Purchaser</a:t>
            </a:r>
          </a:p>
        </p:txBody>
      </p:sp>
      <p:grpSp>
        <p:nvGrpSpPr>
          <p:cNvPr id="16" name="Group 16"/>
          <p:cNvGrpSpPr/>
          <p:nvPr/>
        </p:nvGrpSpPr>
        <p:grpSpPr>
          <a:xfrm>
            <a:off x="1665286" y="6302296"/>
            <a:ext cx="771999" cy="771999"/>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18" name="TextBox 18"/>
          <p:cNvSpPr txBox="1"/>
          <p:nvPr/>
        </p:nvSpPr>
        <p:spPr>
          <a:xfrm>
            <a:off x="1778680" y="6272815"/>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FFFFFF"/>
                </a:solidFill>
                <a:latin typeface="Yeseva One"/>
                <a:ea typeface="Yeseva One"/>
                <a:cs typeface="Yeseva One"/>
                <a:sym typeface="Yeseva One"/>
              </a:rPr>
              <a:t>3</a:t>
            </a:r>
          </a:p>
        </p:txBody>
      </p:sp>
      <p:sp>
        <p:nvSpPr>
          <p:cNvPr id="19" name="TextBox 19"/>
          <p:cNvSpPr txBox="1"/>
          <p:nvPr/>
        </p:nvSpPr>
        <p:spPr>
          <a:xfrm>
            <a:off x="1676400" y="1638300"/>
            <a:ext cx="8273290" cy="1172309"/>
          </a:xfrm>
          <a:prstGeom prst="rect">
            <a:avLst/>
          </a:prstGeom>
        </p:spPr>
        <p:txBody>
          <a:bodyPr lIns="0" tIns="0" rIns="0" bIns="0" rtlCol="0" anchor="t">
            <a:spAutoFit/>
          </a:bodyPr>
          <a:lstStyle/>
          <a:p>
            <a:pPr marL="0" lvl="0" indent="0" algn="l">
              <a:lnSpc>
                <a:spcPts val="8640"/>
              </a:lnSpc>
              <a:spcBef>
                <a:spcPct val="0"/>
              </a:spcBef>
            </a:pPr>
            <a:r>
              <a:rPr lang="en-US" sz="8800" dirty="0">
                <a:solidFill>
                  <a:srgbClr val="174076"/>
                </a:solidFill>
                <a:latin typeface="Stencil" panose="040409050D0802020404" pitchFamily="82" charset="0"/>
                <a:ea typeface="Yeseva One"/>
                <a:cs typeface="Yeseva One"/>
                <a:sym typeface="Yeseva One"/>
              </a:rPr>
              <a:t>Contents</a:t>
            </a:r>
          </a:p>
        </p:txBody>
      </p:sp>
      <p:sp>
        <p:nvSpPr>
          <p:cNvPr id="20" name="Freeform 20"/>
          <p:cNvSpPr/>
          <p:nvPr/>
        </p:nvSpPr>
        <p:spPr>
          <a:xfrm rot="7966260" flipH="1">
            <a:off x="9058963" y="4099497"/>
            <a:ext cx="15296673" cy="7258967"/>
          </a:xfrm>
          <a:custGeom>
            <a:avLst/>
            <a:gdLst/>
            <a:ahLst/>
            <a:cxnLst/>
            <a:rect l="l" t="t" r="r" b="b"/>
            <a:pathLst>
              <a:path w="15296673" h="7258967">
                <a:moveTo>
                  <a:pt x="15296673" y="0"/>
                </a:moveTo>
                <a:lnTo>
                  <a:pt x="0" y="0"/>
                </a:lnTo>
                <a:lnTo>
                  <a:pt x="0" y="7258967"/>
                </a:lnTo>
                <a:lnTo>
                  <a:pt x="15296673" y="7258967"/>
                </a:lnTo>
                <a:lnTo>
                  <a:pt x="1529667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1173691" y="1054499"/>
            <a:ext cx="6733309" cy="8229600"/>
          </a:xfrm>
          <a:custGeom>
            <a:avLst/>
            <a:gdLst/>
            <a:ahLst/>
            <a:cxnLst/>
            <a:rect l="l" t="t" r="r" b="b"/>
            <a:pathLst>
              <a:path w="6733309" h="8229600">
                <a:moveTo>
                  <a:pt x="0" y="0"/>
                </a:moveTo>
                <a:lnTo>
                  <a:pt x="6733309" y="0"/>
                </a:lnTo>
                <a:lnTo>
                  <a:pt x="6733309" y="8229600"/>
                </a:lnTo>
                <a:lnTo>
                  <a:pt x="0" y="822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15">
            <a:extLst>
              <a:ext uri="{FF2B5EF4-FFF2-40B4-BE49-F238E27FC236}">
                <a16:creationId xmlns:a16="http://schemas.microsoft.com/office/drawing/2014/main" id="{3C51CF1B-789A-B363-32EF-E22B06C46F7A}"/>
              </a:ext>
            </a:extLst>
          </p:cNvPr>
          <p:cNvSpPr txBox="1"/>
          <p:nvPr/>
        </p:nvSpPr>
        <p:spPr>
          <a:xfrm>
            <a:off x="3048000" y="7353300"/>
            <a:ext cx="7322748" cy="918841"/>
          </a:xfrm>
          <a:prstGeom prst="rect">
            <a:avLst/>
          </a:prstGeom>
        </p:spPr>
        <p:txBody>
          <a:bodyPr lIns="0" tIns="0" rIns="0" bIns="0" rtlCol="0" anchor="t">
            <a:spAutoFit/>
          </a:bodyPr>
          <a:lstStyle/>
          <a:p>
            <a:pPr marL="0" lvl="1" indent="0" algn="l">
              <a:lnSpc>
                <a:spcPts val="8400"/>
              </a:lnSpc>
              <a:spcBef>
                <a:spcPct val="0"/>
              </a:spcBef>
            </a:pPr>
            <a:r>
              <a:rPr lang="en-US" sz="4200" dirty="0">
                <a:solidFill>
                  <a:srgbClr val="174076"/>
                </a:solidFill>
                <a:latin typeface="Bahnschrift" panose="020B0502040204020203" pitchFamily="34" charset="0"/>
                <a:ea typeface="Kollektif"/>
                <a:cs typeface="Kollektif"/>
                <a:sym typeface="Kollektif"/>
              </a:rPr>
              <a:t>Query Resolution</a:t>
            </a:r>
            <a:r>
              <a:rPr lang="en-US" sz="4000" dirty="0">
                <a:solidFill>
                  <a:srgbClr val="174076"/>
                </a:solidFill>
                <a:latin typeface="Bahnschrift" panose="020B0502040204020203" pitchFamily="34" charset="0"/>
                <a:ea typeface="Kollektif"/>
                <a:cs typeface="Kollektif"/>
                <a:sym typeface="Kollektif"/>
              </a:rPr>
              <a:t>(step by step)</a:t>
            </a:r>
            <a:endParaRPr lang="en-US" sz="4200" dirty="0">
              <a:solidFill>
                <a:srgbClr val="174076"/>
              </a:solidFill>
              <a:latin typeface="Bahnschrift" panose="020B0502040204020203" pitchFamily="34" charset="0"/>
              <a:ea typeface="Kollektif"/>
              <a:cs typeface="Kollektif"/>
              <a:sym typeface="Kollektif"/>
            </a:endParaRPr>
          </a:p>
        </p:txBody>
      </p:sp>
      <p:sp>
        <p:nvSpPr>
          <p:cNvPr id="27" name="TextBox 15">
            <a:extLst>
              <a:ext uri="{FF2B5EF4-FFF2-40B4-BE49-F238E27FC236}">
                <a16:creationId xmlns:a16="http://schemas.microsoft.com/office/drawing/2014/main" id="{CC34ED3E-1466-9346-3AEA-979CF3DD77F9}"/>
              </a:ext>
            </a:extLst>
          </p:cNvPr>
          <p:cNvSpPr txBox="1"/>
          <p:nvPr/>
        </p:nvSpPr>
        <p:spPr>
          <a:xfrm>
            <a:off x="3124200" y="8572500"/>
            <a:ext cx="7322748" cy="950132"/>
          </a:xfrm>
          <a:prstGeom prst="rect">
            <a:avLst/>
          </a:prstGeom>
        </p:spPr>
        <p:txBody>
          <a:bodyPr lIns="0" tIns="0" rIns="0" bIns="0" rtlCol="0" anchor="t">
            <a:spAutoFit/>
          </a:bodyPr>
          <a:lstStyle/>
          <a:p>
            <a:pPr marL="0" lvl="1" indent="0" algn="l">
              <a:lnSpc>
                <a:spcPts val="8400"/>
              </a:lnSpc>
              <a:spcBef>
                <a:spcPct val="0"/>
              </a:spcBef>
            </a:pPr>
            <a:r>
              <a:rPr lang="en-US" sz="4200" dirty="0">
                <a:solidFill>
                  <a:srgbClr val="174076"/>
                </a:solidFill>
                <a:latin typeface="Bahnschrift" panose="020B0502040204020203" pitchFamily="34" charset="0"/>
                <a:ea typeface="Kollektif"/>
                <a:cs typeface="Kollektif"/>
                <a:sym typeface="Kollektif"/>
              </a:rPr>
              <a:t>Queries and </a:t>
            </a:r>
            <a:r>
              <a:rPr lang="en-IN" sz="4200" dirty="0">
                <a:solidFill>
                  <a:srgbClr val="174076"/>
                </a:solidFill>
                <a:latin typeface="Bahnschrift" panose="020B0502040204020203" pitchFamily="34" charset="0"/>
                <a:ea typeface="Kollektif"/>
                <a:cs typeface="Kollektif"/>
                <a:sym typeface="Kollektif"/>
              </a:rPr>
              <a:t>Results</a:t>
            </a:r>
            <a:endParaRPr lang="en-US" sz="4200" dirty="0">
              <a:solidFill>
                <a:srgbClr val="174076"/>
              </a:solidFill>
              <a:latin typeface="Bahnschrift" panose="020B0502040204020203" pitchFamily="34" charset="0"/>
              <a:ea typeface="Kollektif"/>
              <a:cs typeface="Kollektif"/>
              <a:sym typeface="Kollektif"/>
            </a:endParaRPr>
          </a:p>
        </p:txBody>
      </p:sp>
      <p:grpSp>
        <p:nvGrpSpPr>
          <p:cNvPr id="28" name="Group 12">
            <a:extLst>
              <a:ext uri="{FF2B5EF4-FFF2-40B4-BE49-F238E27FC236}">
                <a16:creationId xmlns:a16="http://schemas.microsoft.com/office/drawing/2014/main" id="{2E7692B0-AD9D-0AA3-B25B-E4DC8AEC754D}"/>
              </a:ext>
            </a:extLst>
          </p:cNvPr>
          <p:cNvGrpSpPr/>
          <p:nvPr/>
        </p:nvGrpSpPr>
        <p:grpSpPr>
          <a:xfrm>
            <a:off x="1676400" y="8877300"/>
            <a:ext cx="771999" cy="771999"/>
            <a:chOff x="0" y="0"/>
            <a:chExt cx="6350000" cy="6350000"/>
          </a:xfrm>
        </p:grpSpPr>
        <p:sp>
          <p:nvSpPr>
            <p:cNvPr id="29" name="Freeform 13">
              <a:extLst>
                <a:ext uri="{FF2B5EF4-FFF2-40B4-BE49-F238E27FC236}">
                  <a16:creationId xmlns:a16="http://schemas.microsoft.com/office/drawing/2014/main" id="{5B487006-26E3-D6A9-3D62-00CFB20A287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4946"/>
            </a:solidFill>
          </p:spPr>
        </p:sp>
      </p:grpSp>
      <p:sp>
        <p:nvSpPr>
          <p:cNvPr id="30" name="TextBox 29">
            <a:extLst>
              <a:ext uri="{FF2B5EF4-FFF2-40B4-BE49-F238E27FC236}">
                <a16:creationId xmlns:a16="http://schemas.microsoft.com/office/drawing/2014/main" id="{45B13D60-30CD-D451-8B31-839DA1F8F65A}"/>
              </a:ext>
            </a:extLst>
          </p:cNvPr>
          <p:cNvSpPr txBox="1"/>
          <p:nvPr/>
        </p:nvSpPr>
        <p:spPr>
          <a:xfrm>
            <a:off x="1905000" y="8801100"/>
            <a:ext cx="304800" cy="762453"/>
          </a:xfrm>
          <a:prstGeom prst="rect">
            <a:avLst/>
          </a:prstGeom>
          <a:noFill/>
        </p:spPr>
        <p:txBody>
          <a:bodyPr wrap="square" rtlCol="0">
            <a:spAutoFit/>
          </a:bodyPr>
          <a:lstStyle/>
          <a:p>
            <a:pPr marL="0" lvl="1" algn="ctr">
              <a:lnSpc>
                <a:spcPts val="5652"/>
              </a:lnSpc>
              <a:spcBef>
                <a:spcPct val="0"/>
              </a:spcBef>
            </a:pPr>
            <a:r>
              <a:rPr lang="en-IN" sz="3600" dirty="0">
                <a:solidFill>
                  <a:srgbClr val="FFFFFF"/>
                </a:solidFill>
                <a:latin typeface="Yeseva One"/>
              </a:rPr>
              <a:t>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22" y="-1421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IN" dirty="0"/>
          </a:p>
        </p:txBody>
      </p:sp>
      <p:sp>
        <p:nvSpPr>
          <p:cNvPr id="3" name="TextBox 3"/>
          <p:cNvSpPr txBox="1"/>
          <p:nvPr/>
        </p:nvSpPr>
        <p:spPr>
          <a:xfrm>
            <a:off x="3733800" y="2476500"/>
            <a:ext cx="10863257" cy="1240596"/>
          </a:xfrm>
          <a:prstGeom prst="rect">
            <a:avLst/>
          </a:prstGeom>
        </p:spPr>
        <p:txBody>
          <a:bodyPr lIns="0" tIns="0" rIns="0" bIns="0" rtlCol="0" anchor="t">
            <a:spAutoFit/>
          </a:bodyPr>
          <a:lstStyle/>
          <a:p>
            <a:pPr marL="0" lvl="0" indent="0" algn="ctr">
              <a:lnSpc>
                <a:spcPts val="8640"/>
              </a:lnSpc>
              <a:spcBef>
                <a:spcPct val="0"/>
              </a:spcBef>
            </a:pPr>
            <a:r>
              <a:rPr lang="en-US" sz="11500" dirty="0">
                <a:solidFill>
                  <a:srgbClr val="174076"/>
                </a:solidFill>
                <a:latin typeface="Stencil" panose="040409050D0802020404" pitchFamily="82" charset="0"/>
                <a:ea typeface="Yeseva One"/>
                <a:cs typeface="Yeseva One"/>
                <a:sym typeface="Yeseva One"/>
              </a:rPr>
              <a:t>SITUATION</a:t>
            </a:r>
          </a:p>
        </p:txBody>
      </p:sp>
      <p:sp>
        <p:nvSpPr>
          <p:cNvPr id="22" name="Freeform 22"/>
          <p:cNvSpPr/>
          <p:nvPr/>
        </p:nvSpPr>
        <p:spPr>
          <a:xfrm rot="1303138">
            <a:off x="-715738" y="-192375"/>
            <a:ext cx="3937077" cy="4402831"/>
          </a:xfrm>
          <a:custGeom>
            <a:avLst/>
            <a:gdLst/>
            <a:ahLst/>
            <a:cxnLst/>
            <a:rect l="l" t="t" r="r" b="b"/>
            <a:pathLst>
              <a:path w="3937077" h="4402831">
                <a:moveTo>
                  <a:pt x="0" y="0"/>
                </a:moveTo>
                <a:lnTo>
                  <a:pt x="3937077" y="0"/>
                </a:lnTo>
                <a:lnTo>
                  <a:pt x="3937077" y="4402831"/>
                </a:lnTo>
                <a:lnTo>
                  <a:pt x="0" y="44028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1342631" flipH="1">
            <a:off x="15051709" y="-203842"/>
            <a:ext cx="3937077" cy="4402831"/>
          </a:xfrm>
          <a:custGeom>
            <a:avLst/>
            <a:gdLst/>
            <a:ahLst/>
            <a:cxnLst/>
            <a:rect l="l" t="t" r="r" b="b"/>
            <a:pathLst>
              <a:path w="3937077" h="4402831">
                <a:moveTo>
                  <a:pt x="3937077" y="0"/>
                </a:moveTo>
                <a:lnTo>
                  <a:pt x="0" y="0"/>
                </a:lnTo>
                <a:lnTo>
                  <a:pt x="0" y="4402831"/>
                </a:lnTo>
                <a:lnTo>
                  <a:pt x="3937077" y="4402831"/>
                </a:lnTo>
                <a:lnTo>
                  <a:pt x="3937077"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6" name="Picture 25">
            <a:extLst>
              <a:ext uri="{FF2B5EF4-FFF2-40B4-BE49-F238E27FC236}">
                <a16:creationId xmlns:a16="http://schemas.microsoft.com/office/drawing/2014/main" id="{8F60401C-01D0-B477-F5F6-233E873DA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4838700"/>
            <a:ext cx="15849600" cy="28501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70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Freeform 3"/>
          <p:cNvSpPr/>
          <p:nvPr/>
        </p:nvSpPr>
        <p:spPr>
          <a:xfrm>
            <a:off x="1371600" y="2324100"/>
            <a:ext cx="6376982" cy="6573364"/>
          </a:xfrm>
          <a:custGeom>
            <a:avLst/>
            <a:gdLst/>
            <a:ahLst/>
            <a:cxnLst/>
            <a:rect l="l" t="t" r="r" b="b"/>
            <a:pathLst>
              <a:path w="6935198" h="7517543">
                <a:moveTo>
                  <a:pt x="0" y="0"/>
                </a:moveTo>
                <a:lnTo>
                  <a:pt x="6935198" y="0"/>
                </a:lnTo>
                <a:lnTo>
                  <a:pt x="6935198" y="7517543"/>
                </a:lnTo>
                <a:lnTo>
                  <a:pt x="0" y="7517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514600" y="4229100"/>
            <a:ext cx="6553199" cy="1182183"/>
          </a:xfrm>
          <a:prstGeom prst="rect">
            <a:avLst/>
          </a:prstGeom>
        </p:spPr>
        <p:txBody>
          <a:bodyPr wrap="square" lIns="0" tIns="0" rIns="0" bIns="0" rtlCol="0" anchor="t">
            <a:spAutoFit/>
          </a:bodyPr>
          <a:lstStyle/>
          <a:p>
            <a:pPr marL="0" lvl="0" indent="0" algn="l">
              <a:lnSpc>
                <a:spcPts val="9570"/>
              </a:lnSpc>
            </a:pPr>
            <a:r>
              <a:rPr lang="en-US" sz="6600" dirty="0">
                <a:solidFill>
                  <a:srgbClr val="FFFFFF"/>
                </a:solidFill>
                <a:latin typeface="Stencil" panose="040409050D0802020404" pitchFamily="82" charset="0"/>
                <a:ea typeface="Yeseva One"/>
                <a:cs typeface="Yeseva One"/>
                <a:sym typeface="Yeseva One"/>
              </a:rPr>
              <a:t>Objective </a:t>
            </a:r>
          </a:p>
        </p:txBody>
      </p:sp>
      <p:sp>
        <p:nvSpPr>
          <p:cNvPr id="5" name="Freeform 5"/>
          <p:cNvSpPr/>
          <p:nvPr/>
        </p:nvSpPr>
        <p:spPr>
          <a:xfrm flipV="1">
            <a:off x="-4910060" y="-3852949"/>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a:off x="5834140" y="256446"/>
            <a:ext cx="574387" cy="574387"/>
          </a:xfrm>
          <a:custGeom>
            <a:avLst/>
            <a:gdLst/>
            <a:ahLst/>
            <a:cxnLst/>
            <a:rect l="l" t="t" r="r" b="b"/>
            <a:pathLst>
              <a:path w="574387" h="574387">
                <a:moveTo>
                  <a:pt x="0" y="0"/>
                </a:moveTo>
                <a:lnTo>
                  <a:pt x="574386" y="0"/>
                </a:lnTo>
                <a:lnTo>
                  <a:pt x="574386"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6865726" y="256446"/>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10800000" flipV="1">
            <a:off x="13147387" y="9258300"/>
            <a:ext cx="10287000" cy="4881649"/>
          </a:xfrm>
          <a:custGeom>
            <a:avLst/>
            <a:gdLst/>
            <a:ahLst/>
            <a:cxnLst/>
            <a:rect l="l" t="t" r="r" b="b"/>
            <a:pathLst>
              <a:path w="10287000" h="4881649">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a:off x="12115800"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11084213" y="9456167"/>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2">
            <a:extLst>
              <a:ext uri="{FF2B5EF4-FFF2-40B4-BE49-F238E27FC236}">
                <a16:creationId xmlns:a16="http://schemas.microsoft.com/office/drawing/2014/main" id="{CBF4BB74-783D-122C-9802-82BE3BC9E9E0}"/>
              </a:ext>
            </a:extLst>
          </p:cNvPr>
          <p:cNvSpPr txBox="1"/>
          <p:nvPr/>
        </p:nvSpPr>
        <p:spPr>
          <a:xfrm>
            <a:off x="9525000" y="2628900"/>
            <a:ext cx="7315200" cy="5078313"/>
          </a:xfrm>
          <a:prstGeom prst="rect">
            <a:avLst/>
          </a:prstGeom>
          <a:noFill/>
        </p:spPr>
        <p:txBody>
          <a:bodyPr wrap="square" rtlCol="0">
            <a:spAutoFit/>
          </a:bodyPr>
          <a:lstStyle/>
          <a:p>
            <a:pPr marL="571500" indent="-571500" algn="ctr">
              <a:buFont typeface="Arial" panose="020B0604020202020204" pitchFamily="34" charset="0"/>
              <a:buChar char="•"/>
            </a:pPr>
            <a:r>
              <a:rPr lang="en-US" sz="3600" dirty="0">
                <a:solidFill>
                  <a:schemeClr val="bg1"/>
                </a:solidFill>
                <a:latin typeface="Aptos Display" panose="020B0004020202020204" pitchFamily="34" charset="0"/>
              </a:rPr>
              <a:t>Leverage SQL skills to extract and analyze data from various tables in the Maven movie database to answer the potential acquirer’s questions .</a:t>
            </a:r>
          </a:p>
          <a:p>
            <a:pPr algn="ctr"/>
            <a:endParaRPr lang="en-US" sz="3600" dirty="0">
              <a:solidFill>
                <a:schemeClr val="bg1"/>
              </a:solidFill>
              <a:latin typeface="Aptos Display" panose="020B0004020202020204" pitchFamily="34" charset="0"/>
            </a:endParaRPr>
          </a:p>
          <a:p>
            <a:pPr marL="571500" indent="-571500" algn="ctr">
              <a:buFont typeface="Arial" panose="020B0604020202020204" pitchFamily="34" charset="0"/>
              <a:buChar char="•"/>
            </a:pPr>
            <a:r>
              <a:rPr lang="en-US" sz="3600" dirty="0">
                <a:solidFill>
                  <a:schemeClr val="bg1"/>
                </a:solidFill>
                <a:latin typeface="Aptos Display" panose="020B0004020202020204" pitchFamily="34" charset="0"/>
              </a:rPr>
              <a:t>Each question will require to write a multi table SQL query joining at least two table.</a:t>
            </a:r>
            <a:endParaRPr lang="en-IN" sz="3600" dirty="0">
              <a:solidFill>
                <a:schemeClr val="bg1"/>
              </a:solidFill>
              <a:latin typeface="Aptos Display" panose="020B00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Freeform 3"/>
          <p:cNvSpPr/>
          <p:nvPr/>
        </p:nvSpPr>
        <p:spPr>
          <a:xfrm rot="5400000" flipH="1">
            <a:off x="10713945" y="2548639"/>
            <a:ext cx="10968558" cy="5205079"/>
          </a:xfrm>
          <a:custGeom>
            <a:avLst/>
            <a:gdLst/>
            <a:ahLst/>
            <a:cxnLst/>
            <a:rect l="l" t="t" r="r" b="b"/>
            <a:pathLst>
              <a:path w="10968558" h="5205079">
                <a:moveTo>
                  <a:pt x="10968558" y="0"/>
                </a:moveTo>
                <a:lnTo>
                  <a:pt x="0" y="0"/>
                </a:lnTo>
                <a:lnTo>
                  <a:pt x="0" y="5205079"/>
                </a:lnTo>
                <a:lnTo>
                  <a:pt x="10968558" y="5205079"/>
                </a:lnTo>
                <a:lnTo>
                  <a:pt x="10968558"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143000" y="3924300"/>
            <a:ext cx="11658600" cy="5410200"/>
            <a:chOff x="0" y="0"/>
            <a:chExt cx="3043218" cy="1251121"/>
          </a:xfrm>
        </p:grpSpPr>
        <p:sp>
          <p:nvSpPr>
            <p:cNvPr id="5" name="Freeform 5"/>
            <p:cNvSpPr/>
            <p:nvPr/>
          </p:nvSpPr>
          <p:spPr>
            <a:xfrm>
              <a:off x="0" y="0"/>
              <a:ext cx="3043218" cy="1251121"/>
            </a:xfrm>
            <a:custGeom>
              <a:avLst/>
              <a:gdLst/>
              <a:ahLst/>
              <a:cxnLst/>
              <a:rect l="l" t="t" r="r" b="b"/>
              <a:pathLst>
                <a:path w="3043218" h="1251121">
                  <a:moveTo>
                    <a:pt x="0" y="0"/>
                  </a:moveTo>
                  <a:lnTo>
                    <a:pt x="3043218" y="0"/>
                  </a:lnTo>
                  <a:lnTo>
                    <a:pt x="3043218" y="1251121"/>
                  </a:lnTo>
                  <a:lnTo>
                    <a:pt x="0" y="1251121"/>
                  </a:lnTo>
                  <a:close/>
                </a:path>
              </a:pathLst>
            </a:custGeom>
            <a:solidFill>
              <a:srgbClr val="C5E5DE"/>
            </a:solidFill>
          </p:spPr>
        </p:sp>
        <p:sp>
          <p:nvSpPr>
            <p:cNvPr id="6" name="TextBox 6"/>
            <p:cNvSpPr txBox="1"/>
            <p:nvPr/>
          </p:nvSpPr>
          <p:spPr>
            <a:xfrm>
              <a:off x="0" y="-66675"/>
              <a:ext cx="3043218" cy="1317796"/>
            </a:xfrm>
            <a:prstGeom prst="rect">
              <a:avLst/>
            </a:prstGeom>
          </p:spPr>
          <p:txBody>
            <a:bodyPr lIns="50800" tIns="50800" rIns="50800" bIns="50800" rtlCol="0" anchor="ctr"/>
            <a:lstStyle/>
            <a:p>
              <a:pPr algn="ctr">
                <a:lnSpc>
                  <a:spcPts val="3150"/>
                </a:lnSpc>
              </a:pPr>
              <a:endParaRPr/>
            </a:p>
          </p:txBody>
        </p:sp>
      </p:grpSp>
      <p:sp>
        <p:nvSpPr>
          <p:cNvPr id="8" name="TextBox 8"/>
          <p:cNvSpPr txBox="1"/>
          <p:nvPr/>
        </p:nvSpPr>
        <p:spPr>
          <a:xfrm>
            <a:off x="1219200" y="1028700"/>
            <a:ext cx="10706100" cy="2205732"/>
          </a:xfrm>
          <a:prstGeom prst="rect">
            <a:avLst/>
          </a:prstGeom>
        </p:spPr>
        <p:txBody>
          <a:bodyPr wrap="square" lIns="0" tIns="0" rIns="0" bIns="0" rtlCol="0" anchor="t">
            <a:spAutoFit/>
          </a:bodyPr>
          <a:lstStyle/>
          <a:p>
            <a:pPr marL="0" lvl="0" indent="0" algn="l">
              <a:lnSpc>
                <a:spcPts val="8640"/>
              </a:lnSpc>
              <a:spcBef>
                <a:spcPct val="0"/>
              </a:spcBef>
            </a:pPr>
            <a:r>
              <a:rPr lang="en-US" sz="7200" dirty="0">
                <a:solidFill>
                  <a:srgbClr val="174076"/>
                </a:solidFill>
                <a:latin typeface="Stencil" panose="040409050D0802020404" pitchFamily="82" charset="0"/>
                <a:ea typeface="Yeseva One"/>
                <a:cs typeface="Yeseva One"/>
                <a:sym typeface="Yeseva One"/>
              </a:rPr>
              <a:t>The Letter from Acquirer</a:t>
            </a:r>
          </a:p>
        </p:txBody>
      </p:sp>
      <p:sp>
        <p:nvSpPr>
          <p:cNvPr id="10" name="TextBox 9">
            <a:extLst>
              <a:ext uri="{FF2B5EF4-FFF2-40B4-BE49-F238E27FC236}">
                <a16:creationId xmlns:a16="http://schemas.microsoft.com/office/drawing/2014/main" id="{97A2F7CC-6411-D59B-AB76-91F78A4A18F6}"/>
              </a:ext>
            </a:extLst>
          </p:cNvPr>
          <p:cNvSpPr txBox="1"/>
          <p:nvPr/>
        </p:nvSpPr>
        <p:spPr>
          <a:xfrm>
            <a:off x="1600200" y="4610100"/>
            <a:ext cx="10896600" cy="4031873"/>
          </a:xfrm>
          <a:prstGeom prst="rect">
            <a:avLst/>
          </a:prstGeom>
          <a:noFill/>
        </p:spPr>
        <p:txBody>
          <a:bodyPr wrap="square" rtlCol="0">
            <a:spAutoFit/>
          </a:bodyPr>
          <a:lstStyle/>
          <a:p>
            <a:r>
              <a:rPr lang="en-US" sz="3200" dirty="0">
                <a:latin typeface="Aptos Display" panose="020B0004020202020204" pitchFamily="34" charset="0"/>
              </a:rPr>
              <a:t>Dear Maven movie management,</a:t>
            </a:r>
          </a:p>
          <a:p>
            <a:r>
              <a:rPr lang="en-US" sz="3200" dirty="0">
                <a:latin typeface="Aptos Display" panose="020B0004020202020204" pitchFamily="34" charset="0"/>
              </a:rPr>
              <a:t> I am excited about the potential acquisition and learning more about your rental business please beer with me as I am new to the industry . I have number of questions for you assuming you can answer them all and that there are no major surprises we should be able to move forward with the purchase.</a:t>
            </a:r>
          </a:p>
          <a:p>
            <a:r>
              <a:rPr lang="en-US" sz="3200" dirty="0">
                <a:latin typeface="Aptos Display" panose="020B0004020202020204" pitchFamily="34" charset="0"/>
              </a:rPr>
              <a:t>best,</a:t>
            </a:r>
          </a:p>
          <a:p>
            <a:r>
              <a:rPr lang="en-US" sz="3200" dirty="0">
                <a:latin typeface="Aptos Display" panose="020B0004020202020204" pitchFamily="34" charset="0"/>
              </a:rPr>
              <a:t>Martin Moneybags</a:t>
            </a:r>
            <a:endParaRPr lang="en-IN" sz="3200" dirty="0">
              <a:latin typeface="Aptos Display" panose="020B0004020202020204" pitchFamily="34" charset="0"/>
            </a:endParaRPr>
          </a:p>
        </p:txBody>
      </p:sp>
      <p:sp>
        <p:nvSpPr>
          <p:cNvPr id="11" name="Freeform 7">
            <a:extLst>
              <a:ext uri="{FF2B5EF4-FFF2-40B4-BE49-F238E27FC236}">
                <a16:creationId xmlns:a16="http://schemas.microsoft.com/office/drawing/2014/main" id="{530AF1E1-56E6-87CC-8531-8921EE973057}"/>
              </a:ext>
            </a:extLst>
          </p:cNvPr>
          <p:cNvSpPr/>
          <p:nvPr/>
        </p:nvSpPr>
        <p:spPr>
          <a:xfrm rot="1149631">
            <a:off x="13490128" y="3398487"/>
            <a:ext cx="4835988" cy="3618833"/>
          </a:xfrm>
          <a:custGeom>
            <a:avLst/>
            <a:gdLst/>
            <a:ahLst/>
            <a:cxnLst/>
            <a:rect l="l" t="t" r="r" b="b"/>
            <a:pathLst>
              <a:path w="6048726" h="5536845">
                <a:moveTo>
                  <a:pt x="0" y="0"/>
                </a:moveTo>
                <a:lnTo>
                  <a:pt x="6048726" y="0"/>
                </a:lnTo>
                <a:lnTo>
                  <a:pt x="6048726" y="5536845"/>
                </a:lnTo>
                <a:lnTo>
                  <a:pt x="0" y="5536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IN" dirty="0"/>
          </a:p>
        </p:txBody>
      </p:sp>
      <p:sp>
        <p:nvSpPr>
          <p:cNvPr id="3" name="TextBox 3"/>
          <p:cNvSpPr txBox="1"/>
          <p:nvPr/>
        </p:nvSpPr>
        <p:spPr>
          <a:xfrm>
            <a:off x="914400" y="266700"/>
            <a:ext cx="12344400" cy="1056251"/>
          </a:xfrm>
          <a:prstGeom prst="rect">
            <a:avLst/>
          </a:prstGeom>
          <a:ln>
            <a:noFill/>
          </a:ln>
        </p:spPr>
        <p:txBody>
          <a:bodyPr wrap="square" lIns="0" tIns="0" rIns="0" bIns="0" rtlCol="0" anchor="t">
            <a:spAutoFit/>
          </a:bodyPr>
          <a:lstStyle/>
          <a:p>
            <a:pPr algn="ctr">
              <a:lnSpc>
                <a:spcPts val="4199"/>
              </a:lnSpc>
            </a:pPr>
            <a:r>
              <a:rPr lang="en-US" sz="2800" b="1" dirty="0">
                <a:solidFill>
                  <a:srgbClr val="174076"/>
                </a:solidFill>
                <a:latin typeface="Bahnschrift Light SemiCondensed" panose="020B0502040204020203" pitchFamily="34" charset="0"/>
                <a:ea typeface="Kollektif"/>
                <a:cs typeface="Kollektif"/>
                <a:sym typeface="Kollektif"/>
              </a:rPr>
              <a:t>1. Please send over the manager's names at each Store , with the full address of each properties (Street Address ,district , city and country)</a:t>
            </a:r>
          </a:p>
        </p:txBody>
      </p:sp>
      <p:sp>
        <p:nvSpPr>
          <p:cNvPr id="5" name="Freeform 5"/>
          <p:cNvSpPr/>
          <p:nvPr/>
        </p:nvSpPr>
        <p:spPr>
          <a:xfrm rot="5400000" flipH="1">
            <a:off x="10762499" y="3334501"/>
            <a:ext cx="10942434" cy="4273433"/>
          </a:xfrm>
          <a:custGeom>
            <a:avLst/>
            <a:gdLst/>
            <a:ahLst/>
            <a:cxnLst/>
            <a:rect l="l" t="t" r="r" b="b"/>
            <a:pathLst>
              <a:path w="10942434" h="5192682">
                <a:moveTo>
                  <a:pt x="10942434" y="0"/>
                </a:moveTo>
                <a:lnTo>
                  <a:pt x="0" y="0"/>
                </a:lnTo>
                <a:lnTo>
                  <a:pt x="0" y="5192682"/>
                </a:lnTo>
                <a:lnTo>
                  <a:pt x="10942434" y="5192682"/>
                </a:lnTo>
                <a:lnTo>
                  <a:pt x="1094243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583519">
            <a:off x="13256402" y="4021891"/>
            <a:ext cx="4044850" cy="3680420"/>
          </a:xfrm>
          <a:custGeom>
            <a:avLst/>
            <a:gdLst/>
            <a:ahLst/>
            <a:cxnLst/>
            <a:rect l="l" t="t" r="r" b="b"/>
            <a:pathLst>
              <a:path w="7570635" h="5606216">
                <a:moveTo>
                  <a:pt x="0" y="0"/>
                </a:moveTo>
                <a:lnTo>
                  <a:pt x="7570635" y="0"/>
                </a:lnTo>
                <a:lnTo>
                  <a:pt x="7570635" y="5606216"/>
                </a:lnTo>
                <a:lnTo>
                  <a:pt x="0" y="5606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357744">
            <a:off x="13707483" y="411706"/>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357744">
            <a:off x="13600326" y="1437712"/>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3">
            <a:extLst>
              <a:ext uri="{FF2B5EF4-FFF2-40B4-BE49-F238E27FC236}">
                <a16:creationId xmlns:a16="http://schemas.microsoft.com/office/drawing/2014/main" id="{27D100B2-8A36-4328-CD9D-3E8D5CA5D121}"/>
              </a:ext>
            </a:extLst>
          </p:cNvPr>
          <p:cNvGrpSpPr/>
          <p:nvPr/>
        </p:nvGrpSpPr>
        <p:grpSpPr>
          <a:xfrm>
            <a:off x="1066800" y="2095500"/>
            <a:ext cx="8229600" cy="4343400"/>
            <a:chOff x="0" y="0"/>
            <a:chExt cx="3156390" cy="1664799"/>
          </a:xfrm>
        </p:grpSpPr>
        <p:sp>
          <p:nvSpPr>
            <p:cNvPr id="11" name="Freeform 4">
              <a:extLst>
                <a:ext uri="{FF2B5EF4-FFF2-40B4-BE49-F238E27FC236}">
                  <a16:creationId xmlns:a16="http://schemas.microsoft.com/office/drawing/2014/main" id="{BAAD91A3-045E-B539-806B-C67FF654B462}"/>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solidFill>
                <a:schemeClr val="tx1">
                  <a:lumMod val="85000"/>
                  <a:lumOff val="15000"/>
                </a:schemeClr>
              </a:solidFill>
            </a:ln>
          </p:spPr>
        </p:sp>
        <p:sp>
          <p:nvSpPr>
            <p:cNvPr id="12" name="TextBox 5">
              <a:extLst>
                <a:ext uri="{FF2B5EF4-FFF2-40B4-BE49-F238E27FC236}">
                  <a16:creationId xmlns:a16="http://schemas.microsoft.com/office/drawing/2014/main" id="{9F2B620A-06C7-EBEC-A73C-02679F5B3F38}"/>
                </a:ext>
              </a:extLst>
            </p:cNvPr>
            <p:cNvSpPr txBox="1"/>
            <p:nvPr/>
          </p:nvSpPr>
          <p:spPr>
            <a:xfrm>
              <a:off x="0" y="-66675"/>
              <a:ext cx="3156390" cy="1731474"/>
            </a:xfrm>
            <a:prstGeom prst="rect">
              <a:avLst/>
            </a:prstGeom>
            <a:ln>
              <a:solidFill>
                <a:schemeClr val="tx1">
                  <a:lumMod val="85000"/>
                  <a:lumOff val="15000"/>
                </a:schemeClr>
              </a:solidFill>
            </a:ln>
          </p:spPr>
          <p:txBody>
            <a:bodyPr lIns="50800" tIns="50800" rIns="50800" bIns="50800" rtlCol="0" anchor="ctr"/>
            <a:lstStyle/>
            <a:p>
              <a:pPr algn="ctr">
                <a:lnSpc>
                  <a:spcPts val="3150"/>
                </a:lnSpc>
              </a:pPr>
              <a:endParaRPr/>
            </a:p>
          </p:txBody>
        </p:sp>
      </p:grpSp>
      <p:sp>
        <p:nvSpPr>
          <p:cNvPr id="18" name="Arrow: Curved Left 17">
            <a:extLst>
              <a:ext uri="{FF2B5EF4-FFF2-40B4-BE49-F238E27FC236}">
                <a16:creationId xmlns:a16="http://schemas.microsoft.com/office/drawing/2014/main" id="{DEA37277-93AC-66B1-FA23-2437CFAC77CC}"/>
              </a:ext>
            </a:extLst>
          </p:cNvPr>
          <p:cNvSpPr/>
          <p:nvPr/>
        </p:nvSpPr>
        <p:spPr>
          <a:xfrm rot="2155450" flipH="1">
            <a:off x="384793" y="4812021"/>
            <a:ext cx="1236359" cy="2491759"/>
          </a:xfrm>
          <a:prstGeom prst="curvedLeftArrow">
            <a:avLst>
              <a:gd name="adj1" fmla="val 25000"/>
              <a:gd name="adj2" fmla="val 46615"/>
              <a:gd name="adj3" fmla="val 40672"/>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56E55D09-2358-46DE-C83E-ABC9E8BBEB32}"/>
              </a:ext>
            </a:extLst>
          </p:cNvPr>
          <p:cNvPicPr>
            <a:picLocks noChangeAspect="1"/>
          </p:cNvPicPr>
          <p:nvPr/>
        </p:nvPicPr>
        <p:blipFill>
          <a:blip r:embed="rId9"/>
          <a:stretch>
            <a:fillRect/>
          </a:stretch>
        </p:blipFill>
        <p:spPr>
          <a:xfrm>
            <a:off x="1447800" y="2247900"/>
            <a:ext cx="7467600" cy="4041288"/>
          </a:xfrm>
          <a:prstGeom prst="rect">
            <a:avLst/>
          </a:prstGeom>
        </p:spPr>
      </p:pic>
      <p:sp>
        <p:nvSpPr>
          <p:cNvPr id="19" name="TextBox 18">
            <a:extLst>
              <a:ext uri="{FF2B5EF4-FFF2-40B4-BE49-F238E27FC236}">
                <a16:creationId xmlns:a16="http://schemas.microsoft.com/office/drawing/2014/main" id="{A3CCDE06-12F6-42C6-36E3-F3926D90DC60}"/>
              </a:ext>
            </a:extLst>
          </p:cNvPr>
          <p:cNvSpPr txBox="1"/>
          <p:nvPr/>
        </p:nvSpPr>
        <p:spPr>
          <a:xfrm>
            <a:off x="1752600" y="7429500"/>
            <a:ext cx="7315200" cy="369332"/>
          </a:xfrm>
          <a:prstGeom prst="rect">
            <a:avLst/>
          </a:prstGeom>
          <a:noFill/>
        </p:spPr>
        <p:txBody>
          <a:bodyPr wrap="square" rtlCol="0">
            <a:spAutoFit/>
          </a:bodyPr>
          <a:lstStyle/>
          <a:p>
            <a:endParaRPr lang="en-IN" dirty="0"/>
          </a:p>
        </p:txBody>
      </p:sp>
      <p:sp>
        <p:nvSpPr>
          <p:cNvPr id="26" name="Rectangle 4">
            <a:extLst>
              <a:ext uri="{FF2B5EF4-FFF2-40B4-BE49-F238E27FC236}">
                <a16:creationId xmlns:a16="http://schemas.microsoft.com/office/drawing/2014/main" id="{8F98A8D2-620D-E6CB-A01E-11401E0B5A3B}"/>
              </a:ext>
            </a:extLst>
          </p:cNvPr>
          <p:cNvSpPr>
            <a:spLocks noChangeArrowheads="1"/>
          </p:cNvSpPr>
          <p:nvPr/>
        </p:nvSpPr>
        <p:spPr bwMode="auto">
          <a:xfrm>
            <a:off x="838200" y="7324011"/>
            <a:ext cx="47244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ptos Display" panose="020B0004020202020204" pitchFamily="34" charset="0"/>
              </a:rPr>
              <a:t>This query leverages </a:t>
            </a:r>
            <a:r>
              <a:rPr kumimoji="0" lang="en-US" altLang="en-US" sz="2400" b="1" i="0" u="none" strike="noStrike" cap="none" normalizeH="0" baseline="0" dirty="0">
                <a:ln>
                  <a:noFill/>
                </a:ln>
                <a:solidFill>
                  <a:schemeClr val="tx1"/>
                </a:solidFill>
                <a:effectLst/>
                <a:latin typeface="Aptos Display" panose="020B0004020202020204" pitchFamily="34" charset="0"/>
              </a:rPr>
              <a:t>INNER JOINs</a:t>
            </a:r>
            <a:r>
              <a:rPr kumimoji="0" lang="en-US" altLang="en-US" sz="2400" b="0" i="0" u="none" strike="noStrike" cap="none" normalizeH="0" baseline="0" dirty="0">
                <a:ln>
                  <a:noFill/>
                </a:ln>
                <a:solidFill>
                  <a:schemeClr val="tx1"/>
                </a:solidFill>
                <a:effectLst/>
                <a:latin typeface="Aptos Display" panose="020B0004020202020204" pitchFamily="34" charset="0"/>
              </a:rPr>
              <a:t> to establish precise relationships between five tables (</a:t>
            </a:r>
            <a:r>
              <a:rPr kumimoji="0" lang="en-US" altLang="en-US" sz="2000" b="1" i="0" u="none" strike="noStrike" cap="none" normalizeH="0" baseline="0" dirty="0">
                <a:ln>
                  <a:noFill/>
                </a:ln>
                <a:solidFill>
                  <a:schemeClr val="tx1"/>
                </a:solidFill>
                <a:effectLst/>
                <a:latin typeface="Aptos Display" panose="020B0004020202020204" pitchFamily="34" charset="0"/>
              </a:rPr>
              <a:t>staff</a:t>
            </a:r>
            <a:r>
              <a:rPr kumimoji="0" lang="en-US" altLang="en-US" sz="3200" b="1" i="0" u="none" strike="noStrike" cap="none" normalizeH="0" baseline="0" dirty="0">
                <a:ln>
                  <a:noFill/>
                </a:ln>
                <a:solidFill>
                  <a:schemeClr val="tx1"/>
                </a:solidFill>
                <a:effectLst/>
                <a:latin typeface="Aptos Display" panose="020B0004020202020204" pitchFamily="34" charset="0"/>
              </a:rPr>
              <a:t>, </a:t>
            </a:r>
            <a:r>
              <a:rPr kumimoji="0" lang="en-US" altLang="en-US" sz="2000" b="1" i="0" u="none" strike="noStrike" cap="none" normalizeH="0" baseline="0" dirty="0">
                <a:ln>
                  <a:noFill/>
                </a:ln>
                <a:solidFill>
                  <a:schemeClr val="tx1"/>
                </a:solidFill>
                <a:effectLst/>
                <a:latin typeface="Aptos Display" panose="020B0004020202020204" pitchFamily="34" charset="0"/>
              </a:rPr>
              <a:t>store</a:t>
            </a:r>
            <a:r>
              <a:rPr kumimoji="0" lang="en-US" altLang="en-US" sz="3200" b="1" i="0" u="none" strike="noStrike" cap="none" normalizeH="0" baseline="0" dirty="0">
                <a:ln>
                  <a:noFill/>
                </a:ln>
                <a:solidFill>
                  <a:schemeClr val="tx1"/>
                </a:solidFill>
                <a:effectLst/>
                <a:latin typeface="Aptos Display" panose="020B0004020202020204" pitchFamily="34" charset="0"/>
              </a:rPr>
              <a:t>, </a:t>
            </a:r>
            <a:r>
              <a:rPr kumimoji="0" lang="en-US" altLang="en-US" sz="2000" b="1" i="0" u="none" strike="noStrike" cap="none" normalizeH="0" baseline="0" dirty="0">
                <a:ln>
                  <a:noFill/>
                </a:ln>
                <a:solidFill>
                  <a:schemeClr val="tx1"/>
                </a:solidFill>
                <a:effectLst/>
                <a:latin typeface="Aptos Display" panose="020B0004020202020204" pitchFamily="34" charset="0"/>
              </a:rPr>
              <a:t>address</a:t>
            </a:r>
            <a:r>
              <a:rPr kumimoji="0" lang="en-US" altLang="en-US" sz="3200" b="1" i="0" u="none" strike="noStrike" cap="none" normalizeH="0" baseline="0" dirty="0">
                <a:ln>
                  <a:noFill/>
                </a:ln>
                <a:solidFill>
                  <a:schemeClr val="tx1"/>
                </a:solidFill>
                <a:effectLst/>
                <a:latin typeface="Aptos Display" panose="020B0004020202020204" pitchFamily="34" charset="0"/>
              </a:rPr>
              <a:t>, </a:t>
            </a:r>
            <a:r>
              <a:rPr kumimoji="0" lang="en-US" altLang="en-US" sz="2000" b="1" i="0" u="none" strike="noStrike" cap="none" normalizeH="0" baseline="0" dirty="0">
                <a:ln>
                  <a:noFill/>
                </a:ln>
                <a:solidFill>
                  <a:schemeClr val="tx1"/>
                </a:solidFill>
                <a:effectLst/>
                <a:latin typeface="Aptos Display" panose="020B0004020202020204" pitchFamily="34" charset="0"/>
              </a:rPr>
              <a:t>city </a:t>
            </a:r>
            <a:r>
              <a:rPr kumimoji="0" lang="en-US" altLang="en-US" sz="3200" b="1" i="0" u="none" strike="noStrike" cap="none" normalizeH="0" baseline="0" dirty="0">
                <a:ln>
                  <a:noFill/>
                </a:ln>
                <a:solidFill>
                  <a:schemeClr val="tx1"/>
                </a:solidFill>
                <a:effectLst/>
                <a:latin typeface="Aptos Display" panose="020B0004020202020204" pitchFamily="34" charset="0"/>
              </a:rPr>
              <a:t>, </a:t>
            </a:r>
            <a:r>
              <a:rPr kumimoji="0" lang="en-US" altLang="en-US" sz="2000" b="1" i="0" u="none" strike="noStrike" cap="none" normalizeH="0" baseline="0" dirty="0">
                <a:ln>
                  <a:noFill/>
                </a:ln>
                <a:solidFill>
                  <a:schemeClr val="tx1"/>
                </a:solidFill>
                <a:effectLst/>
                <a:latin typeface="Aptos Display" panose="020B0004020202020204" pitchFamily="34" charset="0"/>
              </a:rPr>
              <a:t>country</a:t>
            </a:r>
            <a:r>
              <a:rPr kumimoji="0" lang="en-US" altLang="en-US" sz="2400" b="0" i="0" u="none" strike="noStrike" cap="none" normalizeH="0" baseline="0" dirty="0">
                <a:ln>
                  <a:noFill/>
                </a:ln>
                <a:solidFill>
                  <a:schemeClr val="tx1"/>
                </a:solidFill>
                <a:effectLst/>
                <a:latin typeface="Aptos Display" panose="020B0004020202020204" pitchFamily="34" charset="0"/>
              </a:rPr>
              <a:t>). Each join serves a distinct purpose.</a:t>
            </a:r>
            <a:endParaRPr kumimoji="0" lang="en-US" altLang="en-US" sz="1600" b="0" i="0" u="none" strike="noStrike" cap="none" normalizeH="0" baseline="0" dirty="0">
              <a:ln>
                <a:noFill/>
              </a:ln>
              <a:solidFill>
                <a:schemeClr val="tx1"/>
              </a:solidFill>
              <a:effectLst/>
              <a:latin typeface="Aptos Display" panose="020B00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ptos Display" panose="020B0004020202020204" pitchFamily="34" charset="0"/>
            </a:endParaRPr>
          </a:p>
        </p:txBody>
      </p:sp>
      <p:sp>
        <p:nvSpPr>
          <p:cNvPr id="27" name="TextBox 26">
            <a:extLst>
              <a:ext uri="{FF2B5EF4-FFF2-40B4-BE49-F238E27FC236}">
                <a16:creationId xmlns:a16="http://schemas.microsoft.com/office/drawing/2014/main" id="{D412353F-26C5-FFD5-717A-5F7E6F397586}"/>
              </a:ext>
            </a:extLst>
          </p:cNvPr>
          <p:cNvSpPr txBox="1"/>
          <p:nvPr/>
        </p:nvSpPr>
        <p:spPr>
          <a:xfrm>
            <a:off x="9525000" y="3314700"/>
            <a:ext cx="4343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eaLnBrk="0" fontAlgn="base" hangingPunct="0">
              <a:lnSpc>
                <a:spcPct val="100000"/>
              </a:lnSpc>
              <a:spcBef>
                <a:spcPct val="0"/>
              </a:spcBef>
              <a:spcAft>
                <a:spcPct val="0"/>
              </a:spcAft>
              <a:buClrTx/>
              <a:buSzTx/>
              <a:buFontTx/>
              <a:buNone/>
              <a:tabLst/>
              <a:defRPr kumimoji="0" sz="2400" b="0" i="0" u="none" strike="noStrike" cap="none" normalizeH="0" baseline="0">
                <a:ln>
                  <a:noFill/>
                </a:ln>
                <a:effectLst/>
                <a:latin typeface="Aptos Display" panose="020B0004020202020204" pitchFamily="34" charset="0"/>
              </a:defRPr>
            </a:lvl1pPr>
          </a:lstStyle>
          <a:p>
            <a:pPr marL="342900" indent="-342900" algn="ctr">
              <a:buFont typeface="Wingdings" panose="05000000000000000000" pitchFamily="2" charset="2"/>
              <a:buChar char="ü"/>
            </a:pPr>
            <a:r>
              <a:rPr lang="en-US" sz="2000" dirty="0"/>
              <a:t>The use of </a:t>
            </a:r>
            <a:r>
              <a:rPr lang="en-US" sz="2000" b="1" dirty="0"/>
              <a:t>INNER JOINs </a:t>
            </a:r>
            <a:r>
              <a:rPr lang="en-US" sz="2000" dirty="0"/>
              <a:t>ensures that only matching records across all tables are retrieved, maintaining </a:t>
            </a:r>
            <a:r>
              <a:rPr lang="en-US" sz="2000" b="1" dirty="0"/>
              <a:t>data accuracy and consistency</a:t>
            </a:r>
            <a:r>
              <a:rPr lang="en-US" sz="2000" dirty="0"/>
              <a:t> while providing a complete view of the manager and store addresses.</a:t>
            </a:r>
            <a:endParaRPr lang="en-IN" sz="2000" dirty="0"/>
          </a:p>
        </p:txBody>
      </p:sp>
      <p:pic>
        <p:nvPicPr>
          <p:cNvPr id="29" name="Picture 28">
            <a:extLst>
              <a:ext uri="{FF2B5EF4-FFF2-40B4-BE49-F238E27FC236}">
                <a16:creationId xmlns:a16="http://schemas.microsoft.com/office/drawing/2014/main" id="{BE7CAD59-69E0-2862-AA77-D20B416642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0800" y="7658100"/>
            <a:ext cx="7116191" cy="1652834"/>
          </a:xfrm>
          <a:prstGeom prst="rect">
            <a:avLst/>
          </a:prstGeom>
          <a:ln>
            <a:solidFill>
              <a:schemeClr val="tx1">
                <a:lumMod val="95000"/>
                <a:lumOff val="5000"/>
              </a:schemeClr>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982" y="-187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TextBox 3"/>
          <p:cNvSpPr txBox="1"/>
          <p:nvPr/>
        </p:nvSpPr>
        <p:spPr>
          <a:xfrm>
            <a:off x="1752600" y="298265"/>
            <a:ext cx="16383000" cy="1568635"/>
          </a:xfrm>
          <a:prstGeom prst="rect">
            <a:avLst/>
          </a:prstGeom>
        </p:spPr>
        <p:txBody>
          <a:bodyPr wrap="square" lIns="0" tIns="0" rIns="0" bIns="0" rtlCol="0" anchor="t">
            <a:spAutoFit/>
          </a:bodyPr>
          <a:lstStyle>
            <a:defPPr>
              <a:defRPr lang="en-US"/>
            </a:defPPr>
            <a:lvl1pPr lvl="0" indent="0">
              <a:lnSpc>
                <a:spcPts val="4199"/>
              </a:lnSpc>
              <a:spcBef>
                <a:spcPct val="0"/>
              </a:spcBef>
              <a:defRPr sz="2799">
                <a:solidFill>
                  <a:srgbClr val="174076"/>
                </a:solidFill>
                <a:latin typeface="Kollektif"/>
                <a:ea typeface="Kollektif"/>
                <a:cs typeface="Kollektif"/>
              </a:defRPr>
            </a:lvl1pPr>
          </a:lstStyle>
          <a:p>
            <a:pPr algn="ctr"/>
            <a:r>
              <a:rPr lang="en-US" sz="2400" dirty="0">
                <a:sym typeface="Yeseva One"/>
              </a:rPr>
              <a:t>2. We want to see how big of a hit it would be if certain category of film became unpopular at certain store you would like to see the number of films as well as the average replacement cost and the total replacement cost sliced by store and film category.</a:t>
            </a:r>
          </a:p>
        </p:txBody>
      </p:sp>
      <p:sp>
        <p:nvSpPr>
          <p:cNvPr id="4" name="Freeform 4"/>
          <p:cNvSpPr/>
          <p:nvPr/>
        </p:nvSpPr>
        <p:spPr>
          <a:xfrm rot="5400000" flipH="1">
            <a:off x="-5597296" y="3920898"/>
            <a:ext cx="10718329" cy="2876536"/>
          </a:xfrm>
          <a:custGeom>
            <a:avLst/>
            <a:gdLst/>
            <a:ahLst/>
            <a:cxnLst/>
            <a:rect l="l" t="t" r="r" b="b"/>
            <a:pathLst>
              <a:path w="10718329" h="5086334">
                <a:moveTo>
                  <a:pt x="10718329" y="0"/>
                </a:moveTo>
                <a:lnTo>
                  <a:pt x="0" y="0"/>
                </a:lnTo>
                <a:lnTo>
                  <a:pt x="0" y="5086334"/>
                </a:lnTo>
                <a:lnTo>
                  <a:pt x="10718329" y="5086334"/>
                </a:lnTo>
                <a:lnTo>
                  <a:pt x="1071832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25184">
            <a:off x="-174251" y="1491538"/>
            <a:ext cx="4671590" cy="2985477"/>
          </a:xfrm>
          <a:custGeom>
            <a:avLst/>
            <a:gdLst/>
            <a:ahLst/>
            <a:cxnLst/>
            <a:rect l="l" t="t" r="r" b="b"/>
            <a:pathLst>
              <a:path w="5263533" h="4411798">
                <a:moveTo>
                  <a:pt x="0" y="0"/>
                </a:moveTo>
                <a:lnTo>
                  <a:pt x="5263533" y="0"/>
                </a:lnTo>
                <a:lnTo>
                  <a:pt x="5263533" y="4411798"/>
                </a:lnTo>
                <a:lnTo>
                  <a:pt x="0" y="44117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879611" flipH="1">
            <a:off x="15232594" y="5921488"/>
            <a:ext cx="4678544" cy="3921471"/>
          </a:xfrm>
          <a:custGeom>
            <a:avLst/>
            <a:gdLst/>
            <a:ahLst/>
            <a:cxnLst/>
            <a:rect l="l" t="t" r="r" b="b"/>
            <a:pathLst>
              <a:path w="4678544" h="3921471">
                <a:moveTo>
                  <a:pt x="4678544" y="0"/>
                </a:moveTo>
                <a:lnTo>
                  <a:pt x="0" y="0"/>
                </a:lnTo>
                <a:lnTo>
                  <a:pt x="0" y="3921471"/>
                </a:lnTo>
                <a:lnTo>
                  <a:pt x="4678544" y="3921471"/>
                </a:lnTo>
                <a:lnTo>
                  <a:pt x="467854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8">
            <a:extLst>
              <a:ext uri="{FF2B5EF4-FFF2-40B4-BE49-F238E27FC236}">
                <a16:creationId xmlns:a16="http://schemas.microsoft.com/office/drawing/2014/main" id="{80FB2AFE-081E-CC6F-4CD3-8CAF7CDD05DE}"/>
              </a:ext>
            </a:extLst>
          </p:cNvPr>
          <p:cNvSpPr/>
          <p:nvPr/>
        </p:nvSpPr>
        <p:spPr>
          <a:xfrm>
            <a:off x="914400" y="266700"/>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3">
            <a:extLst>
              <a:ext uri="{FF2B5EF4-FFF2-40B4-BE49-F238E27FC236}">
                <a16:creationId xmlns:a16="http://schemas.microsoft.com/office/drawing/2014/main" id="{483654CB-2949-C7AC-EE2C-22E308FAD1B2}"/>
              </a:ext>
            </a:extLst>
          </p:cNvPr>
          <p:cNvGrpSpPr/>
          <p:nvPr/>
        </p:nvGrpSpPr>
        <p:grpSpPr>
          <a:xfrm>
            <a:off x="7543800" y="2552700"/>
            <a:ext cx="8763000" cy="4191000"/>
            <a:chOff x="0" y="0"/>
            <a:chExt cx="3156390" cy="1664799"/>
          </a:xfrm>
        </p:grpSpPr>
        <p:sp>
          <p:nvSpPr>
            <p:cNvPr id="13" name="Freeform 4">
              <a:extLst>
                <a:ext uri="{FF2B5EF4-FFF2-40B4-BE49-F238E27FC236}">
                  <a16:creationId xmlns:a16="http://schemas.microsoft.com/office/drawing/2014/main" id="{75A1830D-55F2-8876-8B57-D780912C78DD}"/>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noFill/>
            </a:ln>
          </p:spPr>
        </p:sp>
        <p:sp>
          <p:nvSpPr>
            <p:cNvPr id="14" name="TextBox 5">
              <a:extLst>
                <a:ext uri="{FF2B5EF4-FFF2-40B4-BE49-F238E27FC236}">
                  <a16:creationId xmlns:a16="http://schemas.microsoft.com/office/drawing/2014/main" id="{93A02F26-6917-015E-D31B-9E9D7C4C9B3E}"/>
                </a:ext>
              </a:extLst>
            </p:cNvPr>
            <p:cNvSpPr txBox="1"/>
            <p:nvPr/>
          </p:nvSpPr>
          <p:spPr>
            <a:xfrm>
              <a:off x="0" y="-66675"/>
              <a:ext cx="3156390" cy="1731474"/>
            </a:xfrm>
            <a:prstGeom prst="rect">
              <a:avLst/>
            </a:prstGeom>
            <a:ln>
              <a:noFill/>
            </a:ln>
          </p:spPr>
          <p:txBody>
            <a:bodyPr lIns="50800" tIns="50800" rIns="50800" bIns="50800" rtlCol="0" anchor="ctr"/>
            <a:lstStyle/>
            <a:p>
              <a:pPr algn="ctr">
                <a:lnSpc>
                  <a:spcPts val="3150"/>
                </a:lnSpc>
              </a:pPr>
              <a:endParaRPr/>
            </a:p>
          </p:txBody>
        </p:sp>
      </p:grpSp>
      <p:sp>
        <p:nvSpPr>
          <p:cNvPr id="25" name="Arrow: Curved Up 24">
            <a:extLst>
              <a:ext uri="{FF2B5EF4-FFF2-40B4-BE49-F238E27FC236}">
                <a16:creationId xmlns:a16="http://schemas.microsoft.com/office/drawing/2014/main" id="{EB1A9353-C6F3-CA0E-BB6B-838E36C420A7}"/>
              </a:ext>
            </a:extLst>
          </p:cNvPr>
          <p:cNvSpPr/>
          <p:nvPr/>
        </p:nvSpPr>
        <p:spPr>
          <a:xfrm rot="7267946">
            <a:off x="6199755" y="6218411"/>
            <a:ext cx="2693136" cy="1583979"/>
          </a:xfrm>
          <a:prstGeom prst="curvedUpArrow">
            <a:avLst>
              <a:gd name="adj1" fmla="val 25000"/>
              <a:gd name="adj2" fmla="val 57950"/>
              <a:gd name="adj3" fmla="val 30850"/>
            </a:avLst>
          </a:prstGeom>
          <a:solidFill>
            <a:schemeClr val="tx1">
              <a:lumMod val="95000"/>
              <a:lumOff val="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11" name="Picture 10">
            <a:extLst>
              <a:ext uri="{FF2B5EF4-FFF2-40B4-BE49-F238E27FC236}">
                <a16:creationId xmlns:a16="http://schemas.microsoft.com/office/drawing/2014/main" id="{1C1111D4-4F9A-5655-3853-9DBA465F76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200" y="2705100"/>
            <a:ext cx="8449620" cy="3886200"/>
          </a:xfrm>
          <a:prstGeom prst="rect">
            <a:avLst/>
          </a:prstGeom>
          <a:ln>
            <a:solidFill>
              <a:schemeClr val="tx1">
                <a:lumMod val="95000"/>
                <a:lumOff val="5000"/>
              </a:schemeClr>
            </a:solidFill>
          </a:ln>
        </p:spPr>
      </p:pic>
      <p:pic>
        <p:nvPicPr>
          <p:cNvPr id="22" name="Picture 21">
            <a:extLst>
              <a:ext uri="{FF2B5EF4-FFF2-40B4-BE49-F238E27FC236}">
                <a16:creationId xmlns:a16="http://schemas.microsoft.com/office/drawing/2014/main" id="{58B8C3B2-9587-1C6B-7C30-D6DF82AE5A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 y="7048500"/>
            <a:ext cx="5105672" cy="2307931"/>
          </a:xfrm>
          <a:prstGeom prst="rect">
            <a:avLst/>
          </a:prstGeom>
          <a:ln>
            <a:solidFill>
              <a:schemeClr val="tx1">
                <a:lumMod val="95000"/>
                <a:lumOff val="5000"/>
              </a:schemeClr>
            </a:solidFill>
          </a:ln>
        </p:spPr>
      </p:pic>
      <p:pic>
        <p:nvPicPr>
          <p:cNvPr id="24" name="Picture 23">
            <a:extLst>
              <a:ext uri="{FF2B5EF4-FFF2-40B4-BE49-F238E27FC236}">
                <a16:creationId xmlns:a16="http://schemas.microsoft.com/office/drawing/2014/main" id="{EC44F3B0-65E4-7BBA-A324-3DCA663281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097000" y="1943100"/>
            <a:ext cx="1600200" cy="480060"/>
          </a:xfrm>
          <a:prstGeom prst="rect">
            <a:avLst/>
          </a:prstGeom>
        </p:spPr>
      </p:pic>
      <p:sp>
        <p:nvSpPr>
          <p:cNvPr id="26" name="TextBox 25">
            <a:extLst>
              <a:ext uri="{FF2B5EF4-FFF2-40B4-BE49-F238E27FC236}">
                <a16:creationId xmlns:a16="http://schemas.microsoft.com/office/drawing/2014/main" id="{1268F004-CB98-D7E3-7B26-1207039B2BC8}"/>
              </a:ext>
            </a:extLst>
          </p:cNvPr>
          <p:cNvSpPr txBox="1"/>
          <p:nvPr/>
        </p:nvSpPr>
        <p:spPr>
          <a:xfrm>
            <a:off x="8229600" y="7581900"/>
            <a:ext cx="6553200" cy="1938992"/>
          </a:xfrm>
          <a:prstGeom prst="rect">
            <a:avLst/>
          </a:prstGeom>
          <a:noFill/>
        </p:spPr>
        <p:txBody>
          <a:bodyPr wrap="square" rtlCol="0">
            <a:spAutoFit/>
          </a:bodyPr>
          <a:lstStyle/>
          <a:p>
            <a:pPr marL="285750" indent="-285750">
              <a:buFont typeface="Arial" panose="020B0604020202020204" pitchFamily="34" charset="0"/>
              <a:buChar char="•"/>
            </a:pPr>
            <a:r>
              <a:rPr lang="en-US" sz="2000" b="1" dirty="0"/>
              <a:t>film → inventory:</a:t>
            </a:r>
            <a:r>
              <a:rPr lang="en-US" sz="2000" dirty="0"/>
              <a:t> Ensures all films are included, even if they are not currently in inventory.</a:t>
            </a:r>
          </a:p>
          <a:p>
            <a:pPr marL="285750" indent="-285750">
              <a:buFont typeface="Arial" panose="020B0604020202020204" pitchFamily="34" charset="0"/>
              <a:buChar char="•"/>
            </a:pPr>
            <a:r>
              <a:rPr lang="en-US" sz="2000" b="1" dirty="0"/>
              <a:t>inventory → </a:t>
            </a:r>
            <a:r>
              <a:rPr lang="en-US" sz="2000" b="1" dirty="0" err="1"/>
              <a:t>film_category</a:t>
            </a:r>
            <a:r>
              <a:rPr lang="en-US" sz="2000" b="1" dirty="0"/>
              <a:t>: </a:t>
            </a:r>
            <a:r>
              <a:rPr lang="en-US" sz="2000" dirty="0"/>
              <a:t>Links inventory items to their categories, keeping all inventory data.</a:t>
            </a:r>
          </a:p>
          <a:p>
            <a:pPr marL="285750" indent="-285750">
              <a:buFont typeface="Arial" panose="020B0604020202020204" pitchFamily="34" charset="0"/>
              <a:buChar char="•"/>
            </a:pPr>
            <a:r>
              <a:rPr lang="en-US" sz="2000" b="1" dirty="0" err="1"/>
              <a:t>film_category</a:t>
            </a:r>
            <a:r>
              <a:rPr lang="en-US" sz="2000" b="1" dirty="0"/>
              <a:t> → category: </a:t>
            </a:r>
            <a:r>
              <a:rPr lang="en-US" sz="2000" dirty="0"/>
              <a:t>Retrieves category names, even if some films are not assigned to a category.</a:t>
            </a:r>
            <a:endParaRPr lang="en-IN" sz="2000" dirty="0"/>
          </a:p>
        </p:txBody>
      </p:sp>
      <p:sp>
        <p:nvSpPr>
          <p:cNvPr id="27" name="TextBox 26">
            <a:extLst>
              <a:ext uri="{FF2B5EF4-FFF2-40B4-BE49-F238E27FC236}">
                <a16:creationId xmlns:a16="http://schemas.microsoft.com/office/drawing/2014/main" id="{C68AF1D7-5D4C-00E6-CD72-B56CB3E09AED}"/>
              </a:ext>
            </a:extLst>
          </p:cNvPr>
          <p:cNvSpPr txBox="1"/>
          <p:nvPr/>
        </p:nvSpPr>
        <p:spPr>
          <a:xfrm>
            <a:off x="2362200" y="5067300"/>
            <a:ext cx="4191000" cy="1200329"/>
          </a:xfrm>
          <a:prstGeom prst="rect">
            <a:avLst/>
          </a:prstGeom>
          <a:noFill/>
        </p:spPr>
        <p:txBody>
          <a:bodyPr wrap="square" rtlCol="0">
            <a:spAutoFit/>
          </a:bodyPr>
          <a:lstStyle/>
          <a:p>
            <a:r>
              <a:rPr lang="en-US" dirty="0"/>
              <a:t>This ensures that no films are excluded from the results, which </a:t>
            </a:r>
            <a:r>
              <a:rPr lang="en-US" b="1" dirty="0"/>
              <a:t>is crucial when performing detailed data analysis or generating reports</a:t>
            </a:r>
            <a:endParaRPr lang="en-IN"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11" name="Freeform 11"/>
          <p:cNvSpPr/>
          <p:nvPr/>
        </p:nvSpPr>
        <p:spPr>
          <a:xfrm rot="-9019887" flipH="1">
            <a:off x="-1466314" y="5279759"/>
            <a:ext cx="6083393" cy="4615292"/>
          </a:xfrm>
          <a:custGeom>
            <a:avLst/>
            <a:gdLst/>
            <a:ahLst/>
            <a:cxnLst/>
            <a:rect l="l" t="t" r="r" b="b"/>
            <a:pathLst>
              <a:path w="12155110" h="5768152">
                <a:moveTo>
                  <a:pt x="12155110" y="0"/>
                </a:moveTo>
                <a:lnTo>
                  <a:pt x="0" y="0"/>
                </a:lnTo>
                <a:lnTo>
                  <a:pt x="0" y="5768152"/>
                </a:lnTo>
                <a:lnTo>
                  <a:pt x="12155110" y="5768152"/>
                </a:lnTo>
                <a:lnTo>
                  <a:pt x="12155110" y="0"/>
                </a:lnTo>
                <a:close/>
              </a:path>
            </a:pathLst>
          </a:custGeom>
          <a:blipFill>
            <a:blip r:embed="rId3">
              <a:extLst>
                <a:ext uri="{96DAC541-7B7A-43D3-8B79-37D633B846F1}">
                  <asvg:svgBlip xmlns:asvg="http://schemas.microsoft.com/office/drawing/2016/SVG/main" r:embed="rId4"/>
                </a:ext>
              </a:extLst>
            </a:blip>
            <a:stretch>
              <a:fillRect l="-25164" t="-15276" r="-7630" b="-9704"/>
            </a:stretch>
          </a:blipFill>
        </p:spPr>
      </p:sp>
      <p:sp>
        <p:nvSpPr>
          <p:cNvPr id="17" name="TextBox 17"/>
          <p:cNvSpPr txBox="1"/>
          <p:nvPr/>
        </p:nvSpPr>
        <p:spPr>
          <a:xfrm>
            <a:off x="762000" y="190500"/>
            <a:ext cx="14554200" cy="1024832"/>
          </a:xfrm>
          <a:prstGeom prst="rect">
            <a:avLst/>
          </a:prstGeom>
        </p:spPr>
        <p:txBody>
          <a:bodyPr wrap="square" lIns="0" tIns="0" rIns="0" bIns="0" rtlCol="0" anchor="t">
            <a:spAutoFit/>
          </a:bodyPr>
          <a:lstStyle/>
          <a:p>
            <a:pPr marL="0" lvl="0" indent="0" algn="l">
              <a:lnSpc>
                <a:spcPts val="4199"/>
              </a:lnSpc>
              <a:spcBef>
                <a:spcPct val="0"/>
              </a:spcBef>
            </a:pPr>
            <a:r>
              <a:rPr lang="en-US" sz="2400" b="1" dirty="0">
                <a:solidFill>
                  <a:srgbClr val="174076"/>
                </a:solidFill>
                <a:latin typeface="Bahnschrift Light Condensed" panose="020B0502040204020203" pitchFamily="34" charset="0"/>
                <a:ea typeface="Kollektif"/>
                <a:cs typeface="Kollektif"/>
                <a:sym typeface="Kollektif"/>
              </a:rPr>
              <a:t>3. Pull together a list of each inventory item you have stocked, including the store ID number , the inventory ID, the name of the film the film's rating , it's rental rate </a:t>
            </a:r>
            <a:r>
              <a:rPr lang="en-US" sz="2400" b="1" dirty="0">
                <a:solidFill>
                  <a:srgbClr val="174076"/>
                </a:solidFill>
                <a:latin typeface="Bahnschrift Light SemiCondensed" panose="020B0502040204020203" pitchFamily="34" charset="0"/>
                <a:ea typeface="Kollektif"/>
                <a:cs typeface="Kollektif"/>
                <a:sym typeface="Kollektif"/>
              </a:rPr>
              <a:t>and</a:t>
            </a:r>
            <a:r>
              <a:rPr lang="en-US" sz="2400" b="1" dirty="0">
                <a:solidFill>
                  <a:srgbClr val="174076"/>
                </a:solidFill>
                <a:latin typeface="Bahnschrift Light Condensed" panose="020B0502040204020203" pitchFamily="34" charset="0"/>
                <a:ea typeface="Kollektif"/>
                <a:cs typeface="Kollektif"/>
                <a:sym typeface="Kollektif"/>
              </a:rPr>
              <a:t> replacement cost</a:t>
            </a:r>
          </a:p>
        </p:txBody>
      </p:sp>
      <p:sp>
        <p:nvSpPr>
          <p:cNvPr id="20" name="Freeform 20">
            <a:extLst>
              <a:ext uri="{FF2B5EF4-FFF2-40B4-BE49-F238E27FC236}">
                <a16:creationId xmlns:a16="http://schemas.microsoft.com/office/drawing/2014/main" id="{B6952886-EFA7-AECD-0C8A-40D4719FE20F}"/>
              </a:ext>
            </a:extLst>
          </p:cNvPr>
          <p:cNvSpPr/>
          <p:nvPr/>
        </p:nvSpPr>
        <p:spPr>
          <a:xfrm rot="20615330">
            <a:off x="-170417" y="5089767"/>
            <a:ext cx="3846036" cy="3124131"/>
          </a:xfrm>
          <a:custGeom>
            <a:avLst/>
            <a:gdLst/>
            <a:ahLst/>
            <a:cxnLst/>
            <a:rect l="l" t="t" r="r" b="b"/>
            <a:pathLst>
              <a:path w="3568393" h="3122949">
                <a:moveTo>
                  <a:pt x="0" y="0"/>
                </a:moveTo>
                <a:lnTo>
                  <a:pt x="3568393" y="0"/>
                </a:lnTo>
                <a:lnTo>
                  <a:pt x="3568393" y="3122949"/>
                </a:lnTo>
                <a:lnTo>
                  <a:pt x="0" y="31229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21" name="Freeform 8">
            <a:extLst>
              <a:ext uri="{FF2B5EF4-FFF2-40B4-BE49-F238E27FC236}">
                <a16:creationId xmlns:a16="http://schemas.microsoft.com/office/drawing/2014/main" id="{A88D7676-908F-5E72-D9FA-8064D05E4334}"/>
              </a:ext>
            </a:extLst>
          </p:cNvPr>
          <p:cNvSpPr/>
          <p:nvPr/>
        </p:nvSpPr>
        <p:spPr>
          <a:xfrm rot="5888323" flipH="1">
            <a:off x="15750442" y="-915497"/>
            <a:ext cx="2617303" cy="3027394"/>
          </a:xfrm>
          <a:custGeom>
            <a:avLst/>
            <a:gdLst/>
            <a:ahLst/>
            <a:cxnLst/>
            <a:rect l="l" t="t" r="r" b="b"/>
            <a:pathLst>
              <a:path w="3228882" h="3207124">
                <a:moveTo>
                  <a:pt x="3228882" y="0"/>
                </a:moveTo>
                <a:lnTo>
                  <a:pt x="0" y="0"/>
                </a:lnTo>
                <a:lnTo>
                  <a:pt x="0" y="3207124"/>
                </a:lnTo>
                <a:lnTo>
                  <a:pt x="3228882" y="3207124"/>
                </a:lnTo>
                <a:lnTo>
                  <a:pt x="3228882"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4" name="Group 3">
            <a:extLst>
              <a:ext uri="{FF2B5EF4-FFF2-40B4-BE49-F238E27FC236}">
                <a16:creationId xmlns:a16="http://schemas.microsoft.com/office/drawing/2014/main" id="{CF3EB6BB-7FBB-90AD-F4A0-77171954CA90}"/>
              </a:ext>
            </a:extLst>
          </p:cNvPr>
          <p:cNvGrpSpPr/>
          <p:nvPr/>
        </p:nvGrpSpPr>
        <p:grpSpPr>
          <a:xfrm>
            <a:off x="3886200" y="1714500"/>
            <a:ext cx="7620000" cy="4873233"/>
            <a:chOff x="0" y="0"/>
            <a:chExt cx="3156390" cy="1664799"/>
          </a:xfrm>
        </p:grpSpPr>
        <p:sp>
          <p:nvSpPr>
            <p:cNvPr id="25" name="Freeform 4">
              <a:extLst>
                <a:ext uri="{FF2B5EF4-FFF2-40B4-BE49-F238E27FC236}">
                  <a16:creationId xmlns:a16="http://schemas.microsoft.com/office/drawing/2014/main" id="{F4200923-4BCA-767F-FBC5-141403F3A19A}"/>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a:ln>
              <a:solidFill>
                <a:schemeClr val="tx1">
                  <a:lumMod val="95000"/>
                  <a:lumOff val="5000"/>
                </a:schemeClr>
              </a:solidFill>
            </a:ln>
          </p:spPr>
        </p:sp>
        <p:sp>
          <p:nvSpPr>
            <p:cNvPr id="26" name="TextBox 5">
              <a:extLst>
                <a:ext uri="{FF2B5EF4-FFF2-40B4-BE49-F238E27FC236}">
                  <a16:creationId xmlns:a16="http://schemas.microsoft.com/office/drawing/2014/main" id="{67E17D36-EB9A-AFAA-14E5-92AD559638B0}"/>
                </a:ext>
              </a:extLst>
            </p:cNvPr>
            <p:cNvSpPr txBox="1"/>
            <p:nvPr/>
          </p:nvSpPr>
          <p:spPr>
            <a:xfrm>
              <a:off x="0" y="-66675"/>
              <a:ext cx="3156390" cy="1731474"/>
            </a:xfrm>
            <a:prstGeom prst="rect">
              <a:avLst/>
            </a:prstGeom>
          </p:spPr>
          <p:txBody>
            <a:bodyPr lIns="50800" tIns="50800" rIns="50800" bIns="50800" rtlCol="0" anchor="ctr"/>
            <a:lstStyle/>
            <a:p>
              <a:pPr algn="ctr">
                <a:lnSpc>
                  <a:spcPts val="3150"/>
                </a:lnSpc>
              </a:pPr>
              <a:endParaRPr/>
            </a:p>
          </p:txBody>
        </p:sp>
      </p:grpSp>
      <p:pic>
        <p:nvPicPr>
          <p:cNvPr id="28" name="Picture 27">
            <a:extLst>
              <a:ext uri="{FF2B5EF4-FFF2-40B4-BE49-F238E27FC236}">
                <a16:creationId xmlns:a16="http://schemas.microsoft.com/office/drawing/2014/main" id="{666FAF2F-6C25-C3FA-2A12-FD2ACF876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92000" y="3848100"/>
            <a:ext cx="5357894" cy="1884451"/>
          </a:xfrm>
          <a:prstGeom prst="rect">
            <a:avLst/>
          </a:prstGeom>
          <a:ln>
            <a:solidFill>
              <a:schemeClr val="tx1">
                <a:lumMod val="95000"/>
                <a:lumOff val="5000"/>
              </a:schemeClr>
            </a:solidFill>
          </a:ln>
        </p:spPr>
      </p:pic>
      <p:pic>
        <p:nvPicPr>
          <p:cNvPr id="30" name="Picture 29">
            <a:extLst>
              <a:ext uri="{FF2B5EF4-FFF2-40B4-BE49-F238E27FC236}">
                <a16:creationId xmlns:a16="http://schemas.microsoft.com/office/drawing/2014/main" id="{F799B294-E22C-836A-5533-EB0E2FF61B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20800" y="2552700"/>
            <a:ext cx="1776335" cy="727224"/>
          </a:xfrm>
          <a:prstGeom prst="rect">
            <a:avLst/>
          </a:prstGeom>
          <a:ln>
            <a:solidFill>
              <a:schemeClr val="tx1">
                <a:lumMod val="95000"/>
                <a:lumOff val="5000"/>
              </a:schemeClr>
            </a:solidFill>
          </a:ln>
        </p:spPr>
      </p:pic>
      <p:sp>
        <p:nvSpPr>
          <p:cNvPr id="33" name="Arrow: Curved Right 32">
            <a:extLst>
              <a:ext uri="{FF2B5EF4-FFF2-40B4-BE49-F238E27FC236}">
                <a16:creationId xmlns:a16="http://schemas.microsoft.com/office/drawing/2014/main" id="{1DCCDFFD-0AF2-EDE6-F04C-962D566089A1}"/>
              </a:ext>
            </a:extLst>
          </p:cNvPr>
          <p:cNvSpPr/>
          <p:nvPr/>
        </p:nvSpPr>
        <p:spPr>
          <a:xfrm rot="20557082">
            <a:off x="6073364" y="6180978"/>
            <a:ext cx="1219200" cy="2585532"/>
          </a:xfrm>
          <a:prstGeom prst="curv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4D44C1DA-8CB4-7A13-65AD-7BEAB8DCA2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7200" y="1943100"/>
            <a:ext cx="6900862" cy="4510088"/>
          </a:xfrm>
          <a:prstGeom prst="rect">
            <a:avLst/>
          </a:prstGeom>
        </p:spPr>
      </p:pic>
      <p:sp>
        <p:nvSpPr>
          <p:cNvPr id="35" name="Rectangle 1">
            <a:extLst>
              <a:ext uri="{FF2B5EF4-FFF2-40B4-BE49-F238E27FC236}">
                <a16:creationId xmlns:a16="http://schemas.microsoft.com/office/drawing/2014/main" id="{AFFCDE8A-B996-068D-E48F-8194BE762BA9}"/>
              </a:ext>
            </a:extLst>
          </p:cNvPr>
          <p:cNvSpPr>
            <a:spLocks noChangeArrowheads="1"/>
          </p:cNvSpPr>
          <p:nvPr/>
        </p:nvSpPr>
        <p:spPr bwMode="auto">
          <a:xfrm>
            <a:off x="12496800" y="6515100"/>
            <a:ext cx="5562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Specifically, it fetches: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Store ID and Inventory ID</a:t>
            </a:r>
            <a:r>
              <a:rPr kumimoji="0" lang="en-US" altLang="en-US" b="0" i="0" u="none" strike="noStrike" cap="none" normalizeH="0" baseline="0" dirty="0">
                <a:ln>
                  <a:noFill/>
                </a:ln>
                <a:solidFill>
                  <a:schemeClr val="tx1"/>
                </a:solidFill>
                <a:effectLst/>
                <a:latin typeface="Arial" panose="020B0604020202020204" pitchFamily="34" charset="0"/>
              </a:rPr>
              <a:t> for identification,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Film title</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rating</a:t>
            </a:r>
            <a:r>
              <a:rPr kumimoji="0" lang="en-US" altLang="en-US" b="0" i="0" u="none" strike="noStrike" cap="none" normalizeH="0" baseline="0" dirty="0">
                <a:ln>
                  <a:noFill/>
                </a:ln>
                <a:solidFill>
                  <a:schemeClr val="tx1"/>
                </a:solidFill>
                <a:effectLst/>
                <a:latin typeface="Arial" panose="020B0604020202020204" pitchFamily="34" charset="0"/>
              </a:rPr>
              <a:t> for customer reference,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Rental rate</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replacement cost</a:t>
            </a:r>
            <a:r>
              <a:rPr kumimoji="0" lang="en-US" altLang="en-US" b="0" i="0" u="none" strike="noStrike" cap="none" normalizeH="0" baseline="0" dirty="0">
                <a:ln>
                  <a:noFill/>
                </a:ln>
                <a:solidFill>
                  <a:schemeClr val="tx1"/>
                </a:solidFill>
                <a:effectLst/>
                <a:latin typeface="Arial" panose="020B0604020202020204" pitchFamily="34" charset="0"/>
              </a:rPr>
              <a:t> for business insights.</a:t>
            </a:r>
          </a:p>
        </p:txBody>
      </p:sp>
      <p:sp>
        <p:nvSpPr>
          <p:cNvPr id="38" name="TextBox 37">
            <a:extLst>
              <a:ext uri="{FF2B5EF4-FFF2-40B4-BE49-F238E27FC236}">
                <a16:creationId xmlns:a16="http://schemas.microsoft.com/office/drawing/2014/main" id="{6420F6CD-402E-D264-DE57-F41BE656A288}"/>
              </a:ext>
            </a:extLst>
          </p:cNvPr>
          <p:cNvSpPr txBox="1"/>
          <p:nvPr/>
        </p:nvSpPr>
        <p:spPr>
          <a:xfrm>
            <a:off x="11811000" y="12306300"/>
            <a:ext cx="6934200" cy="685800"/>
          </a:xfrm>
          <a:prstGeom prst="rect">
            <a:avLst/>
          </a:prstGeom>
          <a:noFill/>
        </p:spPr>
        <p:txBody>
          <a:bodyPr wrap="square" rtlCol="0">
            <a:spAutoFit/>
          </a:bodyPr>
          <a:lstStyle/>
          <a:p>
            <a:endParaRPr lang="en-IN" dirty="0"/>
          </a:p>
        </p:txBody>
      </p:sp>
      <p:sp>
        <p:nvSpPr>
          <p:cNvPr id="39" name="Rectangle 2">
            <a:extLst>
              <a:ext uri="{FF2B5EF4-FFF2-40B4-BE49-F238E27FC236}">
                <a16:creationId xmlns:a16="http://schemas.microsoft.com/office/drawing/2014/main" id="{249A23D1-D1C3-4298-9EF3-9438B8935523}"/>
              </a:ext>
            </a:extLst>
          </p:cNvPr>
          <p:cNvSpPr>
            <a:spLocks noChangeArrowheads="1"/>
          </p:cNvSpPr>
          <p:nvPr/>
        </p:nvSpPr>
        <p:spPr bwMode="auto">
          <a:xfrm>
            <a:off x="7848600" y="8191500"/>
            <a:ext cx="9372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Unicode MS"/>
              </a:rPr>
              <a:t>INNER JOIN</a:t>
            </a:r>
            <a:r>
              <a:rPr kumimoji="0" lang="en-US" altLang="en-US" sz="3200" b="1"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ensures that only inventory items with matching film records are included. The result is a comprehensive dataset of </a:t>
            </a:r>
            <a:r>
              <a:rPr kumimoji="0" lang="en-US" altLang="en-US" sz="2000" b="1" i="0" u="none" strike="noStrike" cap="none" normalizeH="0" baseline="0" dirty="0">
                <a:ln>
                  <a:noFill/>
                </a:ln>
                <a:solidFill>
                  <a:schemeClr val="tx1"/>
                </a:solidFill>
                <a:effectLst/>
              </a:rPr>
              <a:t>4,581 inventory records</a:t>
            </a:r>
            <a:r>
              <a:rPr kumimoji="0" lang="en-US" altLang="en-US" sz="2000" b="0" i="0" u="none" strike="noStrike" cap="none" normalizeH="0" baseline="0" dirty="0">
                <a:ln>
                  <a:noFill/>
                </a:ln>
                <a:solidFill>
                  <a:schemeClr val="tx1"/>
                </a:solidFill>
                <a:effectLst/>
              </a:rPr>
              <a:t>, as shown in the table, highlighting stocked films along with their financial details.</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1B608EA0-63F9-63F8-67CF-146CF2186F0A}"/>
              </a:ext>
            </a:extLst>
          </p:cNvPr>
          <p:cNvSpPr/>
          <p:nvPr/>
        </p:nvSpPr>
        <p:spPr>
          <a:xfrm>
            <a:off x="-19050" y="2381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sp>
      <p:sp>
        <p:nvSpPr>
          <p:cNvPr id="3" name="TextBox 3"/>
          <p:cNvSpPr txBox="1"/>
          <p:nvPr/>
        </p:nvSpPr>
        <p:spPr>
          <a:xfrm>
            <a:off x="1752600" y="342900"/>
            <a:ext cx="16116300" cy="1045607"/>
          </a:xfrm>
          <a:prstGeom prst="rect">
            <a:avLst/>
          </a:prstGeom>
        </p:spPr>
        <p:txBody>
          <a:bodyPr wrap="square" lIns="0" tIns="0" rIns="0" bIns="0" rtlCol="0" anchor="t">
            <a:spAutoFit/>
          </a:bodyPr>
          <a:lstStyle/>
          <a:p>
            <a:pPr marL="0" lvl="0" indent="0" algn="l">
              <a:lnSpc>
                <a:spcPct val="150000"/>
              </a:lnSpc>
              <a:spcBef>
                <a:spcPct val="0"/>
              </a:spcBef>
            </a:pPr>
            <a:r>
              <a:rPr lang="en-US" sz="2400" b="1" dirty="0">
                <a:solidFill>
                  <a:srgbClr val="174076"/>
                </a:solidFill>
                <a:latin typeface="Bahnschrift Light SemiCondensed" panose="020B0502040204020203" pitchFamily="34" charset="0"/>
                <a:ea typeface="Yeseva One"/>
                <a:cs typeface="Yeseva One"/>
                <a:sym typeface="Yeseva One"/>
              </a:rPr>
              <a:t>4. Please provide a summary level preview of your inventory we would like to know how many inventory item you have with each rating at each Store</a:t>
            </a:r>
          </a:p>
        </p:txBody>
      </p:sp>
      <p:grpSp>
        <p:nvGrpSpPr>
          <p:cNvPr id="18" name="Group 3">
            <a:extLst>
              <a:ext uri="{FF2B5EF4-FFF2-40B4-BE49-F238E27FC236}">
                <a16:creationId xmlns:a16="http://schemas.microsoft.com/office/drawing/2014/main" id="{CF099575-D2BE-661C-C490-C3524F7ACB29}"/>
              </a:ext>
            </a:extLst>
          </p:cNvPr>
          <p:cNvGrpSpPr/>
          <p:nvPr/>
        </p:nvGrpSpPr>
        <p:grpSpPr>
          <a:xfrm>
            <a:off x="1981200" y="2705100"/>
            <a:ext cx="5867400" cy="5791200"/>
            <a:chOff x="0" y="0"/>
            <a:chExt cx="3156390" cy="1664799"/>
          </a:xfrm>
        </p:grpSpPr>
        <p:sp>
          <p:nvSpPr>
            <p:cNvPr id="19" name="Freeform 4">
              <a:extLst>
                <a:ext uri="{FF2B5EF4-FFF2-40B4-BE49-F238E27FC236}">
                  <a16:creationId xmlns:a16="http://schemas.microsoft.com/office/drawing/2014/main" id="{DC37AE39-4A66-45DB-8299-51F68C1F75AD}"/>
                </a:ext>
              </a:extLst>
            </p:cNvPr>
            <p:cNvSpPr/>
            <p:nvPr/>
          </p:nvSpPr>
          <p:spPr>
            <a:xfrm>
              <a:off x="0" y="0"/>
              <a:ext cx="3156390" cy="1664799"/>
            </a:xfrm>
            <a:custGeom>
              <a:avLst/>
              <a:gdLst/>
              <a:ahLst/>
              <a:cxnLst/>
              <a:rect l="l" t="t" r="r" b="b"/>
              <a:pathLst>
                <a:path w="3156390" h="1664799">
                  <a:moveTo>
                    <a:pt x="0" y="0"/>
                  </a:moveTo>
                  <a:lnTo>
                    <a:pt x="3156390" y="0"/>
                  </a:lnTo>
                  <a:lnTo>
                    <a:pt x="3156390" y="1664799"/>
                  </a:lnTo>
                  <a:lnTo>
                    <a:pt x="0" y="1664799"/>
                  </a:lnTo>
                  <a:close/>
                </a:path>
              </a:pathLst>
            </a:custGeom>
            <a:solidFill>
              <a:srgbClr val="C5E5DE"/>
            </a:solidFill>
          </p:spPr>
        </p:sp>
        <p:sp>
          <p:nvSpPr>
            <p:cNvPr id="20" name="TextBox 5">
              <a:extLst>
                <a:ext uri="{FF2B5EF4-FFF2-40B4-BE49-F238E27FC236}">
                  <a16:creationId xmlns:a16="http://schemas.microsoft.com/office/drawing/2014/main" id="{C3D74805-3D9F-A39D-4881-F257DC17FF8C}"/>
                </a:ext>
              </a:extLst>
            </p:cNvPr>
            <p:cNvSpPr txBox="1"/>
            <p:nvPr/>
          </p:nvSpPr>
          <p:spPr>
            <a:xfrm>
              <a:off x="0" y="-66675"/>
              <a:ext cx="3156390" cy="1731474"/>
            </a:xfrm>
            <a:prstGeom prst="rect">
              <a:avLst/>
            </a:prstGeom>
          </p:spPr>
          <p:txBody>
            <a:bodyPr lIns="50800" tIns="50800" rIns="50800" bIns="50800" rtlCol="0" anchor="ctr"/>
            <a:lstStyle/>
            <a:p>
              <a:pPr algn="ctr">
                <a:lnSpc>
                  <a:spcPts val="3150"/>
                </a:lnSpc>
              </a:pPr>
              <a:endParaRPr/>
            </a:p>
          </p:txBody>
        </p:sp>
      </p:grpSp>
      <p:sp>
        <p:nvSpPr>
          <p:cNvPr id="21" name="Arrow: Curved Down 20">
            <a:extLst>
              <a:ext uri="{FF2B5EF4-FFF2-40B4-BE49-F238E27FC236}">
                <a16:creationId xmlns:a16="http://schemas.microsoft.com/office/drawing/2014/main" id="{EE45E75E-90D1-2C97-CB4E-AB5F15C643DB}"/>
              </a:ext>
            </a:extLst>
          </p:cNvPr>
          <p:cNvSpPr/>
          <p:nvPr/>
        </p:nvSpPr>
        <p:spPr>
          <a:xfrm rot="19226589">
            <a:off x="6214568" y="2252740"/>
            <a:ext cx="3568220" cy="1894785"/>
          </a:xfrm>
          <a:prstGeom prst="curved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7" name="Picture 16">
            <a:extLst>
              <a:ext uri="{FF2B5EF4-FFF2-40B4-BE49-F238E27FC236}">
                <a16:creationId xmlns:a16="http://schemas.microsoft.com/office/drawing/2014/main" id="{A8FF5BF6-B9D0-CBF7-9ABA-1B4A0DB5B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781300"/>
            <a:ext cx="5486400" cy="5619404"/>
          </a:xfrm>
          <a:prstGeom prst="rect">
            <a:avLst/>
          </a:prstGeom>
        </p:spPr>
      </p:pic>
      <p:pic>
        <p:nvPicPr>
          <p:cNvPr id="23" name="Picture 22">
            <a:extLst>
              <a:ext uri="{FF2B5EF4-FFF2-40B4-BE49-F238E27FC236}">
                <a16:creationId xmlns:a16="http://schemas.microsoft.com/office/drawing/2014/main" id="{6E7FFE3F-0B04-90A6-50DE-FFE775117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1400" y="6134100"/>
            <a:ext cx="3630435" cy="3745920"/>
          </a:xfrm>
          <a:prstGeom prst="rect">
            <a:avLst/>
          </a:prstGeom>
          <a:ln>
            <a:solidFill>
              <a:schemeClr val="tx1"/>
            </a:solidFill>
          </a:ln>
        </p:spPr>
      </p:pic>
      <p:sp>
        <p:nvSpPr>
          <p:cNvPr id="24" name="Freeform 7">
            <a:extLst>
              <a:ext uri="{FF2B5EF4-FFF2-40B4-BE49-F238E27FC236}">
                <a16:creationId xmlns:a16="http://schemas.microsoft.com/office/drawing/2014/main" id="{88FB16D0-C4CA-E115-F4C6-0B06D4D32653}"/>
              </a:ext>
            </a:extLst>
          </p:cNvPr>
          <p:cNvSpPr/>
          <p:nvPr/>
        </p:nvSpPr>
        <p:spPr>
          <a:xfrm rot="-5400000" flipH="1">
            <a:off x="14556625" y="7846175"/>
            <a:ext cx="10287000" cy="4881649"/>
          </a:xfrm>
          <a:custGeom>
            <a:avLst/>
            <a:gdLst/>
            <a:ahLst/>
            <a:cxnLst/>
            <a:rect l="l" t="t" r="r" b="b"/>
            <a:pathLst>
              <a:path w="10287000" h="4881649">
                <a:moveTo>
                  <a:pt x="10287000" y="0"/>
                </a:moveTo>
                <a:lnTo>
                  <a:pt x="0" y="0"/>
                </a:lnTo>
                <a:lnTo>
                  <a:pt x="0" y="4881650"/>
                </a:lnTo>
                <a:lnTo>
                  <a:pt x="10287000" y="4881650"/>
                </a:lnTo>
                <a:lnTo>
                  <a:pt x="1028700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052242">
            <a:off x="14975837" y="5805095"/>
            <a:ext cx="5090776" cy="3608645"/>
          </a:xfrm>
          <a:custGeom>
            <a:avLst/>
            <a:gdLst/>
            <a:ahLst/>
            <a:cxnLst/>
            <a:rect l="l" t="t" r="r" b="b"/>
            <a:pathLst>
              <a:path w="5842399" h="4387665">
                <a:moveTo>
                  <a:pt x="0" y="0"/>
                </a:moveTo>
                <a:lnTo>
                  <a:pt x="5842399" y="0"/>
                </a:lnTo>
                <a:lnTo>
                  <a:pt x="5842399" y="4387665"/>
                </a:lnTo>
                <a:lnTo>
                  <a:pt x="0" y="4387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6">
            <a:extLst>
              <a:ext uri="{FF2B5EF4-FFF2-40B4-BE49-F238E27FC236}">
                <a16:creationId xmlns:a16="http://schemas.microsoft.com/office/drawing/2014/main" id="{6189265E-030D-2D0D-87AE-927DDC23B80C}"/>
              </a:ext>
            </a:extLst>
          </p:cNvPr>
          <p:cNvSpPr/>
          <p:nvPr/>
        </p:nvSpPr>
        <p:spPr>
          <a:xfrm rot="5400000" flipH="1">
            <a:off x="-6893675" y="-2898023"/>
            <a:ext cx="10287000" cy="4881649"/>
          </a:xfrm>
          <a:custGeom>
            <a:avLst/>
            <a:gdLst/>
            <a:ahLst/>
            <a:cxnLst/>
            <a:rect l="l" t="t" r="r" b="b"/>
            <a:pathLst>
              <a:path w="10287000" h="4881649">
                <a:moveTo>
                  <a:pt x="10287000" y="0"/>
                </a:moveTo>
                <a:lnTo>
                  <a:pt x="0" y="0"/>
                </a:lnTo>
                <a:lnTo>
                  <a:pt x="0" y="4881650"/>
                </a:lnTo>
                <a:lnTo>
                  <a:pt x="10287000" y="4881650"/>
                </a:lnTo>
                <a:lnTo>
                  <a:pt x="1028700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8">
            <a:extLst>
              <a:ext uri="{FF2B5EF4-FFF2-40B4-BE49-F238E27FC236}">
                <a16:creationId xmlns:a16="http://schemas.microsoft.com/office/drawing/2014/main" id="{28AF6606-E03B-4A09-5F39-B26FD9A75AAF}"/>
              </a:ext>
            </a:extLst>
          </p:cNvPr>
          <p:cNvSpPr/>
          <p:nvPr/>
        </p:nvSpPr>
        <p:spPr>
          <a:xfrm>
            <a:off x="381000" y="723900"/>
            <a:ext cx="574387" cy="574387"/>
          </a:xfrm>
          <a:custGeom>
            <a:avLst/>
            <a:gdLst/>
            <a:ahLst/>
            <a:cxnLst/>
            <a:rect l="l" t="t" r="r" b="b"/>
            <a:pathLst>
              <a:path w="574387" h="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 name="TextBox 1">
            <a:extLst>
              <a:ext uri="{FF2B5EF4-FFF2-40B4-BE49-F238E27FC236}">
                <a16:creationId xmlns:a16="http://schemas.microsoft.com/office/drawing/2014/main" id="{C59EEFFF-302E-4214-2042-DDE9EDC3A9E2}"/>
              </a:ext>
            </a:extLst>
          </p:cNvPr>
          <p:cNvSpPr txBox="1"/>
          <p:nvPr/>
        </p:nvSpPr>
        <p:spPr>
          <a:xfrm>
            <a:off x="10058400" y="3619500"/>
            <a:ext cx="6400800"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Specifically, it fetches: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Store ID </a:t>
            </a:r>
            <a:r>
              <a:rPr kumimoji="0" lang="en-US" altLang="en-US" b="0" i="0" u="none" strike="noStrike" cap="none" normalizeH="0" baseline="0" dirty="0">
                <a:ln>
                  <a:noFill/>
                </a:ln>
                <a:solidFill>
                  <a:schemeClr val="tx1"/>
                </a:solidFill>
                <a:effectLst/>
                <a:latin typeface="Arial" panose="020B0604020202020204" pitchFamily="34" charset="0"/>
              </a:rPr>
              <a:t>for identification,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Rating </a:t>
            </a:r>
            <a:r>
              <a:rPr kumimoji="0" lang="en-US" altLang="en-US" i="0" u="none" strike="noStrike" cap="none" normalizeH="0" baseline="0" dirty="0">
                <a:ln>
                  <a:noFill/>
                </a:ln>
                <a:solidFill>
                  <a:schemeClr val="tx1"/>
                </a:solidFill>
                <a:effectLst/>
                <a:latin typeface="Arial" panose="020B0604020202020204" pitchFamily="34" charset="0"/>
              </a:rPr>
              <a:t>from </a:t>
            </a:r>
            <a:r>
              <a:rPr kumimoji="0" lang="en-US" altLang="en-US" b="1" i="0" u="none" strike="noStrike" cap="none" normalizeH="0" baseline="0" dirty="0">
                <a:ln>
                  <a:noFill/>
                </a:ln>
                <a:solidFill>
                  <a:schemeClr val="tx1"/>
                </a:solidFill>
                <a:effectLst/>
                <a:latin typeface="Arial" panose="020B0604020202020204" pitchFamily="34" charset="0"/>
              </a:rPr>
              <a:t>film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latin typeface="Arial" panose="020B0604020202020204" pitchFamily="34" charset="0"/>
              </a:rPr>
              <a:t>By using join it returns the items and its rating matching </a:t>
            </a:r>
            <a:r>
              <a:rPr lang="en-US" altLang="en-US" b="1" dirty="0" err="1">
                <a:latin typeface="Arial" panose="020B0604020202020204" pitchFamily="34" charset="0"/>
              </a:rPr>
              <a:t>th</a:t>
            </a:r>
            <a:r>
              <a:rPr lang="en-US" altLang="en-US" b="1" dirty="0">
                <a:latin typeface="Arial" panose="020B0604020202020204" pitchFamily="34" charset="0"/>
              </a:rPr>
              <a:t> records from film table</a:t>
            </a:r>
            <a:endParaRPr kumimoji="0" lang="en-US" altLang="en-US" b="1"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BED18AE6-B73A-FB0E-CA2A-AE9CAFC01223}"/>
              </a:ext>
            </a:extLst>
          </p:cNvPr>
          <p:cNvSpPr txBox="1"/>
          <p:nvPr/>
        </p:nvSpPr>
        <p:spPr>
          <a:xfrm>
            <a:off x="5334000" y="8877300"/>
            <a:ext cx="5867400" cy="707886"/>
          </a:xfrm>
          <a:prstGeom prst="rect">
            <a:avLst/>
          </a:prstGeom>
          <a:noFill/>
        </p:spPr>
        <p:txBody>
          <a:bodyPr wrap="square" rtlCol="0">
            <a:spAutoFit/>
          </a:bodyPr>
          <a:lstStyle/>
          <a:p>
            <a:r>
              <a:rPr lang="en-IN" sz="2000" b="1" dirty="0"/>
              <a:t>As a result this query return the count of inventory from the inventory table and its ratings.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780</TotalTime>
  <Words>932</Words>
  <Application>Microsoft Office PowerPoint</Application>
  <PresentationFormat>Custom</PresentationFormat>
  <Paragraphs>68</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Arial</vt:lpstr>
      <vt:lpstr>Arial Unicode MS</vt:lpstr>
      <vt:lpstr>Bookman Old Style</vt:lpstr>
      <vt:lpstr>Aptos Display</vt:lpstr>
      <vt:lpstr>Wingdings</vt:lpstr>
      <vt:lpstr>Kollektif</vt:lpstr>
      <vt:lpstr>Calibri</vt:lpstr>
      <vt:lpstr>Yeseva One</vt:lpstr>
      <vt:lpstr>Stencil</vt:lpstr>
      <vt:lpstr>Bahnschrift Light SemiCondensed</vt:lpstr>
      <vt:lpstr>Bahnschrift</vt:lpstr>
      <vt:lpstr>Aptos</vt:lpstr>
      <vt:lpstr>Bahnschrift Light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Blue Green Illustrative English Media Documentary Film Conventions Presentation</dc:title>
  <dc:creator>drashti khandelwal</dc:creator>
  <cp:lastModifiedBy>Drashti Khandelwal</cp:lastModifiedBy>
  <cp:revision>9</cp:revision>
  <dcterms:created xsi:type="dcterms:W3CDTF">2006-08-16T00:00:00Z</dcterms:created>
  <dcterms:modified xsi:type="dcterms:W3CDTF">2024-11-28T13:55:03Z</dcterms:modified>
  <dc:identifier>DAGXUMfPZPo</dc:identifier>
</cp:coreProperties>
</file>